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336" r:id="rId4"/>
    <p:sldId id="334" r:id="rId5"/>
    <p:sldId id="335" r:id="rId6"/>
    <p:sldId id="304" r:id="rId7"/>
    <p:sldId id="305" r:id="rId8"/>
    <p:sldId id="306" r:id="rId9"/>
    <p:sldId id="320" r:id="rId10"/>
    <p:sldId id="321" r:id="rId11"/>
    <p:sldId id="331" r:id="rId12"/>
    <p:sldId id="332" r:id="rId13"/>
    <p:sldId id="308" r:id="rId14"/>
    <p:sldId id="337" r:id="rId15"/>
    <p:sldId id="322" r:id="rId16"/>
    <p:sldId id="323" r:id="rId17"/>
    <p:sldId id="325" r:id="rId18"/>
    <p:sldId id="326" r:id="rId19"/>
    <p:sldId id="330" r:id="rId20"/>
    <p:sldId id="327" r:id="rId21"/>
    <p:sldId id="328" r:id="rId22"/>
    <p:sldId id="329" r:id="rId23"/>
    <p:sldId id="309" r:id="rId24"/>
    <p:sldId id="310" r:id="rId25"/>
    <p:sldId id="311" r:id="rId26"/>
    <p:sldId id="312" r:id="rId27"/>
    <p:sldId id="313" r:id="rId28"/>
    <p:sldId id="314" r:id="rId29"/>
    <p:sldId id="315" r:id="rId30"/>
    <p:sldId id="316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3" autoAdjust="0"/>
    <p:restoredTop sz="80730" autoAdjust="0"/>
  </p:normalViewPr>
  <p:slideViewPr>
    <p:cSldViewPr snapToGrid="0">
      <p:cViewPr varScale="1">
        <p:scale>
          <a:sx n="90" d="100"/>
          <a:sy n="90" d="100"/>
        </p:scale>
        <p:origin x="-582" y="-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/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/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Probabilities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0A27C7D1-0400-4B31-8A59-FF403CADDA0F}" type="presOf" srcId="{FDB6934D-A99B-406E-B3EA-7CFB589B396C}" destId="{72DEADD0-B40B-4144-A329-487E034F8677}" srcOrd="0" destOrd="0" presId="urn:microsoft.com/office/officeart/2005/8/layout/hProcess9"/>
    <dgm:cxn modelId="{3536E0CA-2F8A-4281-8EA6-66401E26FBB8}" type="presOf" srcId="{698D6CBF-AD84-4048-82E3-DA1EFD26375E}" destId="{90DD01C2-72B8-409B-8DF1-F69044A2547B}" srcOrd="0" destOrd="0" presId="urn:microsoft.com/office/officeart/2005/8/layout/hProcess9"/>
    <dgm:cxn modelId="{ABB3A236-6664-4718-9ACA-34D9645008AA}" type="presOf" srcId="{15345E5C-6935-4EAB-8CC4-A1490EBFD917}" destId="{A0647606-C1E3-49D0-9CD1-BC294BA38448}" srcOrd="0" destOrd="0" presId="urn:microsoft.com/office/officeart/2005/8/layout/hProcess9"/>
    <dgm:cxn modelId="{58C040B0-5B2A-40F3-AE1C-7F5EB71464DB}" type="presOf" srcId="{1518A338-474C-48AE-BB1E-88528F0FDA65}" destId="{9A981F31-EC91-4D7B-BCC0-8320E0F9C2E6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C375D2A4-A779-4754-BED1-C2996A49A569}" type="presOf" srcId="{4903AD73-15E1-4870-B527-7A03EFD3C873}" destId="{7C994B2C-9B51-4CB7-B616-2F1182B9422D}" srcOrd="0" destOrd="0" presId="urn:microsoft.com/office/officeart/2005/8/layout/hProcess9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78F29C77-7B64-480B-A9B9-05AE999338E7}" type="presOf" srcId="{C9088701-4673-4EB7-AF16-5E1FB0746B67}" destId="{96701B94-0767-49E1-A156-4F40F84BCEA8}" srcOrd="0" destOrd="0" presId="urn:microsoft.com/office/officeart/2005/8/layout/hProcess9"/>
    <dgm:cxn modelId="{31DDF981-E2AC-4C64-9AFF-3143B59C0028}" type="presOf" srcId="{177CD296-365C-4D54-9E94-88A10DD13778}" destId="{FC1D665A-78F6-4BB0-893A-D6A093A76F47}" srcOrd="0" destOrd="0" presId="urn:microsoft.com/office/officeart/2005/8/layout/hProcess9"/>
    <dgm:cxn modelId="{C1AFC5F7-6291-43BF-87EA-C0907C5AB378}" type="presOf" srcId="{FF0179DD-07EC-46CB-93FF-A3B07779F8DF}" destId="{3875F102-DA91-4C31-9112-1824E460AD03}" srcOrd="0" destOrd="0" presId="urn:microsoft.com/office/officeart/2005/8/layout/hProcess9"/>
    <dgm:cxn modelId="{BFA36206-B630-48E5-9A6B-5531FD9E855B}" type="presParOf" srcId="{FC1D665A-78F6-4BB0-893A-D6A093A76F47}" destId="{0A70A099-D2A3-4E42-B577-7FF74B795A00}" srcOrd="0" destOrd="0" presId="urn:microsoft.com/office/officeart/2005/8/layout/hProcess9"/>
    <dgm:cxn modelId="{3BF16B5F-0322-4EE8-B4B2-98AB101A5257}" type="presParOf" srcId="{FC1D665A-78F6-4BB0-893A-D6A093A76F47}" destId="{894D31DE-EDE6-4C30-8160-DB6F00E7A228}" srcOrd="1" destOrd="0" presId="urn:microsoft.com/office/officeart/2005/8/layout/hProcess9"/>
    <dgm:cxn modelId="{F7C2EF07-8ACE-4DCD-BA92-14D0964209C8}" type="presParOf" srcId="{894D31DE-EDE6-4C30-8160-DB6F00E7A228}" destId="{90DD01C2-72B8-409B-8DF1-F69044A2547B}" srcOrd="0" destOrd="0" presId="urn:microsoft.com/office/officeart/2005/8/layout/hProcess9"/>
    <dgm:cxn modelId="{6A9455E8-ED93-4747-BAD4-26C9D0087102}" type="presParOf" srcId="{894D31DE-EDE6-4C30-8160-DB6F00E7A228}" destId="{85B55844-3DB2-408E-A2CB-82348E35B88B}" srcOrd="1" destOrd="0" presId="urn:microsoft.com/office/officeart/2005/8/layout/hProcess9"/>
    <dgm:cxn modelId="{F2276A44-8E51-44E5-9F03-3692E730AA67}" type="presParOf" srcId="{894D31DE-EDE6-4C30-8160-DB6F00E7A228}" destId="{96701B94-0767-49E1-A156-4F40F84BCEA8}" srcOrd="2" destOrd="0" presId="urn:microsoft.com/office/officeart/2005/8/layout/hProcess9"/>
    <dgm:cxn modelId="{C9EEDDC3-C531-4603-9152-25E3EFC137F4}" type="presParOf" srcId="{894D31DE-EDE6-4C30-8160-DB6F00E7A228}" destId="{4D407B74-A892-45D4-9438-010F4D54D76E}" srcOrd="3" destOrd="0" presId="urn:microsoft.com/office/officeart/2005/8/layout/hProcess9"/>
    <dgm:cxn modelId="{169CC550-2E1B-4DB5-8A67-7691992EE099}" type="presParOf" srcId="{894D31DE-EDE6-4C30-8160-DB6F00E7A228}" destId="{A0647606-C1E3-49D0-9CD1-BC294BA38448}" srcOrd="4" destOrd="0" presId="urn:microsoft.com/office/officeart/2005/8/layout/hProcess9"/>
    <dgm:cxn modelId="{C01698F5-51D5-47FB-AEE7-B57E5A19D833}" type="presParOf" srcId="{894D31DE-EDE6-4C30-8160-DB6F00E7A228}" destId="{A4E5351E-1544-46D8-A82D-F811B4BFC019}" srcOrd="5" destOrd="0" presId="urn:microsoft.com/office/officeart/2005/8/layout/hProcess9"/>
    <dgm:cxn modelId="{CC125932-73AE-416E-8E5E-B470A8F14E7F}" type="presParOf" srcId="{894D31DE-EDE6-4C30-8160-DB6F00E7A228}" destId="{3875F102-DA91-4C31-9112-1824E460AD03}" srcOrd="6" destOrd="0" presId="urn:microsoft.com/office/officeart/2005/8/layout/hProcess9"/>
    <dgm:cxn modelId="{A72160BE-DF98-43A5-B4F1-A7F7C000445A}" type="presParOf" srcId="{894D31DE-EDE6-4C30-8160-DB6F00E7A228}" destId="{09503A90-EA78-4758-98D7-A34FAA8AFBF1}" srcOrd="7" destOrd="0" presId="urn:microsoft.com/office/officeart/2005/8/layout/hProcess9"/>
    <dgm:cxn modelId="{CCA4775A-7A8C-4CA8-B94B-D1528322F3E7}" type="presParOf" srcId="{894D31DE-EDE6-4C30-8160-DB6F00E7A228}" destId="{7C994B2C-9B51-4CB7-B616-2F1182B9422D}" srcOrd="8" destOrd="0" presId="urn:microsoft.com/office/officeart/2005/8/layout/hProcess9"/>
    <dgm:cxn modelId="{5A7A7857-808F-47FB-88D6-5A236A50B204}" type="presParOf" srcId="{894D31DE-EDE6-4C30-8160-DB6F00E7A228}" destId="{EA4CE6B7-350B-4CE8-89E5-9463D95D6A1F}" srcOrd="9" destOrd="0" presId="urn:microsoft.com/office/officeart/2005/8/layout/hProcess9"/>
    <dgm:cxn modelId="{A3FC2E03-AC74-4C8E-A1DF-35283A75D906}" type="presParOf" srcId="{894D31DE-EDE6-4C30-8160-DB6F00E7A228}" destId="{9A981F31-EC91-4D7B-BCC0-8320E0F9C2E6}" srcOrd="10" destOrd="0" presId="urn:microsoft.com/office/officeart/2005/8/layout/hProcess9"/>
    <dgm:cxn modelId="{3E484FF9-C156-4A80-A766-4D690A05902A}" type="presParOf" srcId="{894D31DE-EDE6-4C30-8160-DB6F00E7A228}" destId="{8971B749-2CA5-4355-A684-EBCE95B91767}" srcOrd="11" destOrd="0" presId="urn:microsoft.com/office/officeart/2005/8/layout/hProcess9"/>
    <dgm:cxn modelId="{C20C7180-65FD-4EE2-9390-963B8197E73A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Probabilities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  <dgm:t>
        <a:bodyPr/>
        <a:lstStyle/>
        <a:p>
          <a:endParaRPr lang="de-DE"/>
        </a:p>
      </dgm:t>
    </dgm:pt>
    <dgm:pt modelId="{894D31DE-EDE6-4C30-8160-DB6F00E7A228}" type="pres">
      <dgm:prSet presAssocID="{177CD296-365C-4D54-9E94-88A10DD13778}" presName="linearProcess" presStyleCnt="0"/>
      <dgm:spPr/>
      <dgm:t>
        <a:bodyPr/>
        <a:lstStyle/>
        <a:p>
          <a:endParaRPr lang="de-DE"/>
        </a:p>
      </dgm:t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  <dgm:t>
        <a:bodyPr/>
        <a:lstStyle/>
        <a:p>
          <a:endParaRPr lang="de-DE"/>
        </a:p>
      </dgm:t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  <dgm:t>
        <a:bodyPr/>
        <a:lstStyle/>
        <a:p>
          <a:endParaRPr lang="de-DE"/>
        </a:p>
      </dgm:t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  <dgm:t>
        <a:bodyPr/>
        <a:lstStyle/>
        <a:p>
          <a:endParaRPr lang="de-DE"/>
        </a:p>
      </dgm:t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  <dgm:t>
        <a:bodyPr/>
        <a:lstStyle/>
        <a:p>
          <a:endParaRPr lang="de-DE"/>
        </a:p>
      </dgm:t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  <dgm:t>
        <a:bodyPr/>
        <a:lstStyle/>
        <a:p>
          <a:endParaRPr lang="de-DE"/>
        </a:p>
      </dgm:t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  <dgm:t>
        <a:bodyPr/>
        <a:lstStyle/>
        <a:p>
          <a:endParaRPr lang="de-DE"/>
        </a:p>
      </dgm:t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EF7ED9C-02C8-46DA-800B-6E48128BFA60}" type="presOf" srcId="{698D6CBF-AD84-4048-82E3-DA1EFD26375E}" destId="{90DD01C2-72B8-409B-8DF1-F69044A2547B}" srcOrd="0" destOrd="0" presId="urn:microsoft.com/office/officeart/2005/8/layout/hProcess9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25E50CAA-6DCA-475E-98DD-351C6263A7EA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457A5F06-4F16-4CB4-AB95-352142D2FB91}" type="presOf" srcId="{4903AD73-15E1-4870-B527-7A03EFD3C873}" destId="{7C994B2C-9B51-4CB7-B616-2F1182B9422D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B6FDA119-9E02-4B60-A698-11619B605790}" type="presOf" srcId="{FDB6934D-A99B-406E-B3EA-7CFB589B396C}" destId="{72DEADD0-B40B-4144-A329-487E034F8677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685D5861-8841-47C1-87AE-8AEC510036B7}" type="presOf" srcId="{1518A338-474C-48AE-BB1E-88528F0FDA65}" destId="{9A981F31-EC91-4D7B-BCC0-8320E0F9C2E6}" srcOrd="0" destOrd="0" presId="urn:microsoft.com/office/officeart/2005/8/layout/hProcess9"/>
    <dgm:cxn modelId="{39A14C51-8DA8-4366-B557-307B0D913B36}" type="presOf" srcId="{177CD296-365C-4D54-9E94-88A10DD13778}" destId="{FC1D665A-78F6-4BB0-893A-D6A093A76F47}" srcOrd="0" destOrd="0" presId="urn:microsoft.com/office/officeart/2005/8/layout/hProcess9"/>
    <dgm:cxn modelId="{59B829C5-42BC-482B-A9F2-6952121B3970}" type="presOf" srcId="{C9088701-4673-4EB7-AF16-5E1FB0746B67}" destId="{96701B94-0767-49E1-A156-4F40F84BCEA8}" srcOrd="0" destOrd="0" presId="urn:microsoft.com/office/officeart/2005/8/layout/hProcess9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343DCDFA-D34E-4660-AFE3-821E278EE59A}" type="presOf" srcId="{FF0179DD-07EC-46CB-93FF-A3B07779F8DF}" destId="{3875F102-DA91-4C31-9112-1824E460AD03}" srcOrd="0" destOrd="0" presId="urn:microsoft.com/office/officeart/2005/8/layout/hProcess9"/>
    <dgm:cxn modelId="{0C91C680-C5FA-4AFD-B71A-62A8718BB75C}" type="presParOf" srcId="{FC1D665A-78F6-4BB0-893A-D6A093A76F47}" destId="{0A70A099-D2A3-4E42-B577-7FF74B795A00}" srcOrd="0" destOrd="0" presId="urn:microsoft.com/office/officeart/2005/8/layout/hProcess9"/>
    <dgm:cxn modelId="{C41DBEAC-2077-4795-9435-9DF2302A0878}" type="presParOf" srcId="{FC1D665A-78F6-4BB0-893A-D6A093A76F47}" destId="{894D31DE-EDE6-4C30-8160-DB6F00E7A228}" srcOrd="1" destOrd="0" presId="urn:microsoft.com/office/officeart/2005/8/layout/hProcess9"/>
    <dgm:cxn modelId="{F8350475-E270-4CFC-B4BD-6378DBBC7280}" type="presParOf" srcId="{894D31DE-EDE6-4C30-8160-DB6F00E7A228}" destId="{90DD01C2-72B8-409B-8DF1-F69044A2547B}" srcOrd="0" destOrd="0" presId="urn:microsoft.com/office/officeart/2005/8/layout/hProcess9"/>
    <dgm:cxn modelId="{FCDDEAC0-F8AB-45FC-AFE6-FC4B2B1991F1}" type="presParOf" srcId="{894D31DE-EDE6-4C30-8160-DB6F00E7A228}" destId="{85B55844-3DB2-408E-A2CB-82348E35B88B}" srcOrd="1" destOrd="0" presId="urn:microsoft.com/office/officeart/2005/8/layout/hProcess9"/>
    <dgm:cxn modelId="{62DE9361-78A5-4C23-A816-E5D3D1143356}" type="presParOf" srcId="{894D31DE-EDE6-4C30-8160-DB6F00E7A228}" destId="{96701B94-0767-49E1-A156-4F40F84BCEA8}" srcOrd="2" destOrd="0" presId="urn:microsoft.com/office/officeart/2005/8/layout/hProcess9"/>
    <dgm:cxn modelId="{BF602331-ED09-4D9C-8DE6-AAB7CA2CAD90}" type="presParOf" srcId="{894D31DE-EDE6-4C30-8160-DB6F00E7A228}" destId="{4D407B74-A892-45D4-9438-010F4D54D76E}" srcOrd="3" destOrd="0" presId="urn:microsoft.com/office/officeart/2005/8/layout/hProcess9"/>
    <dgm:cxn modelId="{81084B00-F303-40F2-9472-B5410E95E8DE}" type="presParOf" srcId="{894D31DE-EDE6-4C30-8160-DB6F00E7A228}" destId="{A0647606-C1E3-49D0-9CD1-BC294BA38448}" srcOrd="4" destOrd="0" presId="urn:microsoft.com/office/officeart/2005/8/layout/hProcess9"/>
    <dgm:cxn modelId="{AF5B7CC6-83F4-48CD-9FC9-8DB33E901B26}" type="presParOf" srcId="{894D31DE-EDE6-4C30-8160-DB6F00E7A228}" destId="{A4E5351E-1544-46D8-A82D-F811B4BFC019}" srcOrd="5" destOrd="0" presId="urn:microsoft.com/office/officeart/2005/8/layout/hProcess9"/>
    <dgm:cxn modelId="{4E316912-3501-4189-872F-E7D19E8FBE1C}" type="presParOf" srcId="{894D31DE-EDE6-4C30-8160-DB6F00E7A228}" destId="{3875F102-DA91-4C31-9112-1824E460AD03}" srcOrd="6" destOrd="0" presId="urn:microsoft.com/office/officeart/2005/8/layout/hProcess9"/>
    <dgm:cxn modelId="{9972C22B-F65B-425A-B922-CB918719C335}" type="presParOf" srcId="{894D31DE-EDE6-4C30-8160-DB6F00E7A228}" destId="{09503A90-EA78-4758-98D7-A34FAA8AFBF1}" srcOrd="7" destOrd="0" presId="urn:microsoft.com/office/officeart/2005/8/layout/hProcess9"/>
    <dgm:cxn modelId="{6B05FA51-2805-4AF1-84A3-24A7DEA7B0AE}" type="presParOf" srcId="{894D31DE-EDE6-4C30-8160-DB6F00E7A228}" destId="{7C994B2C-9B51-4CB7-B616-2F1182B9422D}" srcOrd="8" destOrd="0" presId="urn:microsoft.com/office/officeart/2005/8/layout/hProcess9"/>
    <dgm:cxn modelId="{48560BB0-9700-450F-A28F-1C25FC5E0529}" type="presParOf" srcId="{894D31DE-EDE6-4C30-8160-DB6F00E7A228}" destId="{EA4CE6B7-350B-4CE8-89E5-9463D95D6A1F}" srcOrd="9" destOrd="0" presId="urn:microsoft.com/office/officeart/2005/8/layout/hProcess9"/>
    <dgm:cxn modelId="{700EB3F0-BA20-4D94-B358-6D93337A8BA5}" type="presParOf" srcId="{894D31DE-EDE6-4C30-8160-DB6F00E7A228}" destId="{9A981F31-EC91-4D7B-BCC0-8320E0F9C2E6}" srcOrd="10" destOrd="0" presId="urn:microsoft.com/office/officeart/2005/8/layout/hProcess9"/>
    <dgm:cxn modelId="{E1464510-6005-47A8-A95A-7BB24F1E5D73}" type="presParOf" srcId="{894D31DE-EDE6-4C30-8160-DB6F00E7A228}" destId="{8971B749-2CA5-4355-A684-EBCE95B91767}" srcOrd="11" destOrd="0" presId="urn:microsoft.com/office/officeart/2005/8/layout/hProcess9"/>
    <dgm:cxn modelId="{0D054FC6-7DC4-4864-8568-AD40C35D92A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Probabilities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  <dgm:t>
        <a:bodyPr/>
        <a:lstStyle/>
        <a:p>
          <a:endParaRPr lang="de-DE"/>
        </a:p>
      </dgm:t>
    </dgm:pt>
    <dgm:pt modelId="{894D31DE-EDE6-4C30-8160-DB6F00E7A228}" type="pres">
      <dgm:prSet presAssocID="{177CD296-365C-4D54-9E94-88A10DD13778}" presName="linearProcess" presStyleCnt="0"/>
      <dgm:spPr/>
      <dgm:t>
        <a:bodyPr/>
        <a:lstStyle/>
        <a:p>
          <a:endParaRPr lang="de-DE"/>
        </a:p>
      </dgm:t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  <dgm:t>
        <a:bodyPr/>
        <a:lstStyle/>
        <a:p>
          <a:endParaRPr lang="de-DE"/>
        </a:p>
      </dgm:t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  <dgm:t>
        <a:bodyPr/>
        <a:lstStyle/>
        <a:p>
          <a:endParaRPr lang="de-DE"/>
        </a:p>
      </dgm:t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  <dgm:t>
        <a:bodyPr/>
        <a:lstStyle/>
        <a:p>
          <a:endParaRPr lang="de-DE"/>
        </a:p>
      </dgm:t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  <dgm:t>
        <a:bodyPr/>
        <a:lstStyle/>
        <a:p>
          <a:endParaRPr lang="de-DE"/>
        </a:p>
      </dgm:t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  <dgm:t>
        <a:bodyPr/>
        <a:lstStyle/>
        <a:p>
          <a:endParaRPr lang="de-DE"/>
        </a:p>
      </dgm:t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  <dgm:t>
        <a:bodyPr/>
        <a:lstStyle/>
        <a:p>
          <a:endParaRPr lang="de-DE"/>
        </a:p>
      </dgm:t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133C764F-077D-4A40-B722-88DC59EC49F1}" type="presOf" srcId="{15345E5C-6935-4EAB-8CC4-A1490EBFD917}" destId="{A0647606-C1E3-49D0-9CD1-BC294BA38448}" srcOrd="0" destOrd="0" presId="urn:microsoft.com/office/officeart/2005/8/layout/hProcess9"/>
    <dgm:cxn modelId="{DC90E4F1-BADC-4B39-ADC4-7F470898334B}" type="presOf" srcId="{177CD296-365C-4D54-9E94-88A10DD13778}" destId="{FC1D665A-78F6-4BB0-893A-D6A093A76F47}" srcOrd="0" destOrd="0" presId="urn:microsoft.com/office/officeart/2005/8/layout/hProcess9"/>
    <dgm:cxn modelId="{96A24E2A-D7DF-4A5C-BBE9-95B0F407EF00}" type="presOf" srcId="{698D6CBF-AD84-4048-82E3-DA1EFD26375E}" destId="{90DD01C2-72B8-409B-8DF1-F69044A2547B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ECAA94F1-F37C-4426-832F-49BAA8C69465}" type="presOf" srcId="{1518A338-474C-48AE-BB1E-88528F0FDA65}" destId="{9A981F31-EC91-4D7B-BCC0-8320E0F9C2E6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0EE35385-8AFE-47CE-B26C-8C284EF74782}" type="presOf" srcId="{FF0179DD-07EC-46CB-93FF-A3B07779F8DF}" destId="{3875F102-DA91-4C31-9112-1824E460AD03}" srcOrd="0" destOrd="0" presId="urn:microsoft.com/office/officeart/2005/8/layout/hProcess9"/>
    <dgm:cxn modelId="{3D962AB4-965C-48AF-8D31-8CD0B24D70B2}" type="presOf" srcId="{4903AD73-15E1-4870-B527-7A03EFD3C873}" destId="{7C994B2C-9B51-4CB7-B616-2F1182B9422D}" srcOrd="0" destOrd="0" presId="urn:microsoft.com/office/officeart/2005/8/layout/hProcess9"/>
    <dgm:cxn modelId="{BD58D06E-3CB2-4416-AA88-DCF92B8CC85A}" type="presOf" srcId="{C9088701-4673-4EB7-AF16-5E1FB0746B67}" destId="{96701B94-0767-49E1-A156-4F40F84BCEA8}" srcOrd="0" destOrd="0" presId="urn:microsoft.com/office/officeart/2005/8/layout/hProcess9"/>
    <dgm:cxn modelId="{CE90C17B-7B4E-4CC0-925A-BE32153B8513}" type="presOf" srcId="{FDB6934D-A99B-406E-B3EA-7CFB589B396C}" destId="{72DEADD0-B40B-4144-A329-487E034F8677}" srcOrd="0" destOrd="0" presId="urn:microsoft.com/office/officeart/2005/8/layout/hProcess9"/>
    <dgm:cxn modelId="{24CABB6B-9FCD-4685-B201-623AF3391901}" type="presParOf" srcId="{FC1D665A-78F6-4BB0-893A-D6A093A76F47}" destId="{0A70A099-D2A3-4E42-B577-7FF74B795A00}" srcOrd="0" destOrd="0" presId="urn:microsoft.com/office/officeart/2005/8/layout/hProcess9"/>
    <dgm:cxn modelId="{40CDF3CE-485D-42F8-932C-3BF279DB14E4}" type="presParOf" srcId="{FC1D665A-78F6-4BB0-893A-D6A093A76F47}" destId="{894D31DE-EDE6-4C30-8160-DB6F00E7A228}" srcOrd="1" destOrd="0" presId="urn:microsoft.com/office/officeart/2005/8/layout/hProcess9"/>
    <dgm:cxn modelId="{9DBB569B-2019-4F8B-A6D9-F0D817E1206A}" type="presParOf" srcId="{894D31DE-EDE6-4C30-8160-DB6F00E7A228}" destId="{90DD01C2-72B8-409B-8DF1-F69044A2547B}" srcOrd="0" destOrd="0" presId="urn:microsoft.com/office/officeart/2005/8/layout/hProcess9"/>
    <dgm:cxn modelId="{0F277378-FB0D-4A13-8231-5D8ABE051740}" type="presParOf" srcId="{894D31DE-EDE6-4C30-8160-DB6F00E7A228}" destId="{85B55844-3DB2-408E-A2CB-82348E35B88B}" srcOrd="1" destOrd="0" presId="urn:microsoft.com/office/officeart/2005/8/layout/hProcess9"/>
    <dgm:cxn modelId="{D9AB6B49-D05E-4C98-8F04-DE2254BA01E9}" type="presParOf" srcId="{894D31DE-EDE6-4C30-8160-DB6F00E7A228}" destId="{96701B94-0767-49E1-A156-4F40F84BCEA8}" srcOrd="2" destOrd="0" presId="urn:microsoft.com/office/officeart/2005/8/layout/hProcess9"/>
    <dgm:cxn modelId="{D945C592-B04B-4872-A85A-FEA50092F894}" type="presParOf" srcId="{894D31DE-EDE6-4C30-8160-DB6F00E7A228}" destId="{4D407B74-A892-45D4-9438-010F4D54D76E}" srcOrd="3" destOrd="0" presId="urn:microsoft.com/office/officeart/2005/8/layout/hProcess9"/>
    <dgm:cxn modelId="{BE9101A8-25C3-495B-A8B8-32502A302293}" type="presParOf" srcId="{894D31DE-EDE6-4C30-8160-DB6F00E7A228}" destId="{A0647606-C1E3-49D0-9CD1-BC294BA38448}" srcOrd="4" destOrd="0" presId="urn:microsoft.com/office/officeart/2005/8/layout/hProcess9"/>
    <dgm:cxn modelId="{E8C19521-F8F0-46FE-A1CA-71C878212C41}" type="presParOf" srcId="{894D31DE-EDE6-4C30-8160-DB6F00E7A228}" destId="{A4E5351E-1544-46D8-A82D-F811B4BFC019}" srcOrd="5" destOrd="0" presId="urn:microsoft.com/office/officeart/2005/8/layout/hProcess9"/>
    <dgm:cxn modelId="{12A7E1D2-C945-4BCD-8DA8-00B974E9B7CB}" type="presParOf" srcId="{894D31DE-EDE6-4C30-8160-DB6F00E7A228}" destId="{3875F102-DA91-4C31-9112-1824E460AD03}" srcOrd="6" destOrd="0" presId="urn:microsoft.com/office/officeart/2005/8/layout/hProcess9"/>
    <dgm:cxn modelId="{636B1181-D452-4F32-A43C-E3A206D977C7}" type="presParOf" srcId="{894D31DE-EDE6-4C30-8160-DB6F00E7A228}" destId="{09503A90-EA78-4758-98D7-A34FAA8AFBF1}" srcOrd="7" destOrd="0" presId="urn:microsoft.com/office/officeart/2005/8/layout/hProcess9"/>
    <dgm:cxn modelId="{F6C84E8B-02FC-4371-AE5A-EB59359C46D7}" type="presParOf" srcId="{894D31DE-EDE6-4C30-8160-DB6F00E7A228}" destId="{7C994B2C-9B51-4CB7-B616-2F1182B9422D}" srcOrd="8" destOrd="0" presId="urn:microsoft.com/office/officeart/2005/8/layout/hProcess9"/>
    <dgm:cxn modelId="{C667565A-E395-4C8E-BA7A-4B57EC4647B4}" type="presParOf" srcId="{894D31DE-EDE6-4C30-8160-DB6F00E7A228}" destId="{EA4CE6B7-350B-4CE8-89E5-9463D95D6A1F}" srcOrd="9" destOrd="0" presId="urn:microsoft.com/office/officeart/2005/8/layout/hProcess9"/>
    <dgm:cxn modelId="{F4103A28-A79B-4976-870C-B4DC990B814B}" type="presParOf" srcId="{894D31DE-EDE6-4C30-8160-DB6F00E7A228}" destId="{9A981F31-EC91-4D7B-BCC0-8320E0F9C2E6}" srcOrd="10" destOrd="0" presId="urn:microsoft.com/office/officeart/2005/8/layout/hProcess9"/>
    <dgm:cxn modelId="{9E1ED02D-6F03-4D3C-8EA1-1E1635ABEA60}" type="presParOf" srcId="{894D31DE-EDE6-4C30-8160-DB6F00E7A228}" destId="{8971B749-2CA5-4355-A684-EBCE95B91767}" srcOrd="11" destOrd="0" presId="urn:microsoft.com/office/officeart/2005/8/layout/hProcess9"/>
    <dgm:cxn modelId="{3E54810E-E407-471C-8B39-C8C2CD7591C8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E935C35-B022-4DE5-B48C-CCC1512E0676}" type="presOf" srcId="{C9088701-4673-4EB7-AF16-5E1FB0746B67}" destId="{96701B94-0767-49E1-A156-4F40F84BCEA8}" srcOrd="0" destOrd="0" presId="urn:microsoft.com/office/officeart/2005/8/layout/hProcess9"/>
    <dgm:cxn modelId="{4C3BB766-1120-4223-8FE1-7908DCE9EEC7}" type="presOf" srcId="{177CD296-365C-4D54-9E94-88A10DD13778}" destId="{FC1D665A-78F6-4BB0-893A-D6A093A76F47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3D48D3F9-BD6E-4232-B724-D5BEC5893342}" type="presOf" srcId="{1518A338-474C-48AE-BB1E-88528F0FDA65}" destId="{9A981F31-EC91-4D7B-BCC0-8320E0F9C2E6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8EC77B36-07AA-482E-BFA4-EE6668A13BA9}" type="presOf" srcId="{698D6CBF-AD84-4048-82E3-DA1EFD26375E}" destId="{90DD01C2-72B8-409B-8DF1-F69044A2547B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74B96ADE-D6DE-4E34-B55D-B5617D284CB1}" type="presOf" srcId="{FF0179DD-07EC-46CB-93FF-A3B07779F8DF}" destId="{3875F102-DA91-4C31-9112-1824E460AD03}" srcOrd="0" destOrd="0" presId="urn:microsoft.com/office/officeart/2005/8/layout/hProcess9"/>
    <dgm:cxn modelId="{A671D507-C865-47A3-9841-6121B60CFEFB}" type="presOf" srcId="{4903AD73-15E1-4870-B527-7A03EFD3C873}" destId="{7C994B2C-9B51-4CB7-B616-2F1182B9422D}" srcOrd="0" destOrd="0" presId="urn:microsoft.com/office/officeart/2005/8/layout/hProcess9"/>
    <dgm:cxn modelId="{827419BF-5FC7-46E2-867D-4E6647F7A317}" type="presOf" srcId="{FDB6934D-A99B-406E-B3EA-7CFB589B396C}" destId="{72DEADD0-B40B-4144-A329-487E034F8677}" srcOrd="0" destOrd="0" presId="urn:microsoft.com/office/officeart/2005/8/layout/hProcess9"/>
    <dgm:cxn modelId="{612CD1C7-17C6-4DF8-B282-C03F662F47DF}" type="presOf" srcId="{15345E5C-6935-4EAB-8CC4-A1490EBFD917}" destId="{A0647606-C1E3-49D0-9CD1-BC294BA38448}" srcOrd="0" destOrd="0" presId="urn:microsoft.com/office/officeart/2005/8/layout/hProcess9"/>
    <dgm:cxn modelId="{CD0E3C4E-80E8-45AD-91B5-51CF6BDD26EB}" type="presParOf" srcId="{FC1D665A-78F6-4BB0-893A-D6A093A76F47}" destId="{0A70A099-D2A3-4E42-B577-7FF74B795A00}" srcOrd="0" destOrd="0" presId="urn:microsoft.com/office/officeart/2005/8/layout/hProcess9"/>
    <dgm:cxn modelId="{27F6C88B-1B4A-41BA-A540-48D5CE5DE8ED}" type="presParOf" srcId="{FC1D665A-78F6-4BB0-893A-D6A093A76F47}" destId="{894D31DE-EDE6-4C30-8160-DB6F00E7A228}" srcOrd="1" destOrd="0" presId="urn:microsoft.com/office/officeart/2005/8/layout/hProcess9"/>
    <dgm:cxn modelId="{24758434-1943-4189-BC1B-572C2D7FBCC2}" type="presParOf" srcId="{894D31DE-EDE6-4C30-8160-DB6F00E7A228}" destId="{90DD01C2-72B8-409B-8DF1-F69044A2547B}" srcOrd="0" destOrd="0" presId="urn:microsoft.com/office/officeart/2005/8/layout/hProcess9"/>
    <dgm:cxn modelId="{8AA38023-9219-4A18-81A4-A31A20640DBF}" type="presParOf" srcId="{894D31DE-EDE6-4C30-8160-DB6F00E7A228}" destId="{85B55844-3DB2-408E-A2CB-82348E35B88B}" srcOrd="1" destOrd="0" presId="urn:microsoft.com/office/officeart/2005/8/layout/hProcess9"/>
    <dgm:cxn modelId="{30433419-DF59-46AA-91F5-F8AB9D35A62A}" type="presParOf" srcId="{894D31DE-EDE6-4C30-8160-DB6F00E7A228}" destId="{96701B94-0767-49E1-A156-4F40F84BCEA8}" srcOrd="2" destOrd="0" presId="urn:microsoft.com/office/officeart/2005/8/layout/hProcess9"/>
    <dgm:cxn modelId="{B52451FC-FC1A-4C66-BC2D-45C190FF8249}" type="presParOf" srcId="{894D31DE-EDE6-4C30-8160-DB6F00E7A228}" destId="{4D407B74-A892-45D4-9438-010F4D54D76E}" srcOrd="3" destOrd="0" presId="urn:microsoft.com/office/officeart/2005/8/layout/hProcess9"/>
    <dgm:cxn modelId="{DAAA6C0D-8B8C-4672-8E94-FE6437242412}" type="presParOf" srcId="{894D31DE-EDE6-4C30-8160-DB6F00E7A228}" destId="{A0647606-C1E3-49D0-9CD1-BC294BA38448}" srcOrd="4" destOrd="0" presId="urn:microsoft.com/office/officeart/2005/8/layout/hProcess9"/>
    <dgm:cxn modelId="{575AC608-BE6F-438A-892B-B3D434475E5A}" type="presParOf" srcId="{894D31DE-EDE6-4C30-8160-DB6F00E7A228}" destId="{A4E5351E-1544-46D8-A82D-F811B4BFC019}" srcOrd="5" destOrd="0" presId="urn:microsoft.com/office/officeart/2005/8/layout/hProcess9"/>
    <dgm:cxn modelId="{1497576A-4BFF-4951-8242-04FF953D2ECB}" type="presParOf" srcId="{894D31DE-EDE6-4C30-8160-DB6F00E7A228}" destId="{3875F102-DA91-4C31-9112-1824E460AD03}" srcOrd="6" destOrd="0" presId="urn:microsoft.com/office/officeart/2005/8/layout/hProcess9"/>
    <dgm:cxn modelId="{C9E4CAEA-6975-40DA-B2C9-87A37CA925AB}" type="presParOf" srcId="{894D31DE-EDE6-4C30-8160-DB6F00E7A228}" destId="{09503A90-EA78-4758-98D7-A34FAA8AFBF1}" srcOrd="7" destOrd="0" presId="urn:microsoft.com/office/officeart/2005/8/layout/hProcess9"/>
    <dgm:cxn modelId="{E01EC3E9-5D84-491C-94DE-EDC7668D5462}" type="presParOf" srcId="{894D31DE-EDE6-4C30-8160-DB6F00E7A228}" destId="{7C994B2C-9B51-4CB7-B616-2F1182B9422D}" srcOrd="8" destOrd="0" presId="urn:microsoft.com/office/officeart/2005/8/layout/hProcess9"/>
    <dgm:cxn modelId="{2493DBC4-EFC3-4B72-9A78-95F26278097B}" type="presParOf" srcId="{894D31DE-EDE6-4C30-8160-DB6F00E7A228}" destId="{EA4CE6B7-350B-4CE8-89E5-9463D95D6A1F}" srcOrd="9" destOrd="0" presId="urn:microsoft.com/office/officeart/2005/8/layout/hProcess9"/>
    <dgm:cxn modelId="{F7B76492-E97E-4241-87EF-9FC0818889F1}" type="presParOf" srcId="{894D31DE-EDE6-4C30-8160-DB6F00E7A228}" destId="{9A981F31-EC91-4D7B-BCC0-8320E0F9C2E6}" srcOrd="10" destOrd="0" presId="urn:microsoft.com/office/officeart/2005/8/layout/hProcess9"/>
    <dgm:cxn modelId="{89FE5472-89C6-459F-B6FC-7D5DB3230008}" type="presParOf" srcId="{894D31DE-EDE6-4C30-8160-DB6F00E7A228}" destId="{8971B749-2CA5-4355-A684-EBCE95B91767}" srcOrd="11" destOrd="0" presId="urn:microsoft.com/office/officeart/2005/8/layout/hProcess9"/>
    <dgm:cxn modelId="{9A1FFFB8-8D56-401F-9279-1FE8E310418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C5318EB-5795-4FC1-A7A8-9AE2BF904912}" type="presOf" srcId="{177CD296-365C-4D54-9E94-88A10DD13778}" destId="{FC1D665A-78F6-4BB0-893A-D6A093A76F47}" srcOrd="0" destOrd="0" presId="urn:microsoft.com/office/officeart/2005/8/layout/hProcess9"/>
    <dgm:cxn modelId="{C57B28B4-D7C0-4BC7-A155-6E4EB8A19DF1}" type="presOf" srcId="{1518A338-474C-48AE-BB1E-88528F0FDA65}" destId="{9A981F31-EC91-4D7B-BCC0-8320E0F9C2E6}" srcOrd="0" destOrd="0" presId="urn:microsoft.com/office/officeart/2005/8/layout/hProcess9"/>
    <dgm:cxn modelId="{09A88A70-82B6-4333-A469-756D7BA2D097}" type="presOf" srcId="{FF0179DD-07EC-46CB-93FF-A3B07779F8DF}" destId="{3875F102-DA91-4C31-9112-1824E460AD03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B797910B-0101-4695-9636-204E6B796EAF}" type="presOf" srcId="{4903AD73-15E1-4870-B527-7A03EFD3C873}" destId="{7C994B2C-9B51-4CB7-B616-2F1182B9422D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4149FF7D-420C-4D35-A241-7AE0FD73295D}" type="presOf" srcId="{C9088701-4673-4EB7-AF16-5E1FB0746B67}" destId="{96701B94-0767-49E1-A156-4F40F84BCEA8}" srcOrd="0" destOrd="0" presId="urn:microsoft.com/office/officeart/2005/8/layout/hProcess9"/>
    <dgm:cxn modelId="{7557118C-CC08-4FEB-AF65-594AF2AFECB4}" type="presOf" srcId="{FDB6934D-A99B-406E-B3EA-7CFB589B396C}" destId="{72DEADD0-B40B-4144-A329-487E034F8677}" srcOrd="0" destOrd="0" presId="urn:microsoft.com/office/officeart/2005/8/layout/hProcess9"/>
    <dgm:cxn modelId="{BA4EAAB0-3272-47E3-8694-B82E2CC59BE1}" type="presOf" srcId="{698D6CBF-AD84-4048-82E3-DA1EFD26375E}" destId="{90DD01C2-72B8-409B-8DF1-F69044A2547B}" srcOrd="0" destOrd="0" presId="urn:microsoft.com/office/officeart/2005/8/layout/hProcess9"/>
    <dgm:cxn modelId="{EDC84822-EDF6-4992-A2B9-8F06F84F791D}" type="presOf" srcId="{15345E5C-6935-4EAB-8CC4-A1490EBFD917}" destId="{A0647606-C1E3-49D0-9CD1-BC294BA38448}" srcOrd="0" destOrd="0" presId="urn:microsoft.com/office/officeart/2005/8/layout/hProcess9"/>
    <dgm:cxn modelId="{1BBF49AA-23C9-436E-8BA4-A8AEF6A8B759}" type="presParOf" srcId="{FC1D665A-78F6-4BB0-893A-D6A093A76F47}" destId="{0A70A099-D2A3-4E42-B577-7FF74B795A00}" srcOrd="0" destOrd="0" presId="urn:microsoft.com/office/officeart/2005/8/layout/hProcess9"/>
    <dgm:cxn modelId="{53D53422-DD7D-44F3-AC93-976FF155A612}" type="presParOf" srcId="{FC1D665A-78F6-4BB0-893A-D6A093A76F47}" destId="{894D31DE-EDE6-4C30-8160-DB6F00E7A228}" srcOrd="1" destOrd="0" presId="urn:microsoft.com/office/officeart/2005/8/layout/hProcess9"/>
    <dgm:cxn modelId="{71364A9F-62AD-4036-AE05-8C151B18026F}" type="presParOf" srcId="{894D31DE-EDE6-4C30-8160-DB6F00E7A228}" destId="{90DD01C2-72B8-409B-8DF1-F69044A2547B}" srcOrd="0" destOrd="0" presId="urn:microsoft.com/office/officeart/2005/8/layout/hProcess9"/>
    <dgm:cxn modelId="{0624B1CE-BA78-4047-B520-EA8097C7B529}" type="presParOf" srcId="{894D31DE-EDE6-4C30-8160-DB6F00E7A228}" destId="{85B55844-3DB2-408E-A2CB-82348E35B88B}" srcOrd="1" destOrd="0" presId="urn:microsoft.com/office/officeart/2005/8/layout/hProcess9"/>
    <dgm:cxn modelId="{0E45AE54-FA8B-4DA7-887D-ACD9E14D9385}" type="presParOf" srcId="{894D31DE-EDE6-4C30-8160-DB6F00E7A228}" destId="{96701B94-0767-49E1-A156-4F40F84BCEA8}" srcOrd="2" destOrd="0" presId="urn:microsoft.com/office/officeart/2005/8/layout/hProcess9"/>
    <dgm:cxn modelId="{A9B7E5CF-2581-4C2A-8907-01C0DA323514}" type="presParOf" srcId="{894D31DE-EDE6-4C30-8160-DB6F00E7A228}" destId="{4D407B74-A892-45D4-9438-010F4D54D76E}" srcOrd="3" destOrd="0" presId="urn:microsoft.com/office/officeart/2005/8/layout/hProcess9"/>
    <dgm:cxn modelId="{A0E1FA78-BFC9-4351-9DDF-9DFDB77C3671}" type="presParOf" srcId="{894D31DE-EDE6-4C30-8160-DB6F00E7A228}" destId="{A0647606-C1E3-49D0-9CD1-BC294BA38448}" srcOrd="4" destOrd="0" presId="urn:microsoft.com/office/officeart/2005/8/layout/hProcess9"/>
    <dgm:cxn modelId="{E852C1B6-1E9B-4A2D-9335-8A69C5587CF6}" type="presParOf" srcId="{894D31DE-EDE6-4C30-8160-DB6F00E7A228}" destId="{A4E5351E-1544-46D8-A82D-F811B4BFC019}" srcOrd="5" destOrd="0" presId="urn:microsoft.com/office/officeart/2005/8/layout/hProcess9"/>
    <dgm:cxn modelId="{7BFF87D1-6F7E-4987-AB46-DDDC56C71BAD}" type="presParOf" srcId="{894D31DE-EDE6-4C30-8160-DB6F00E7A228}" destId="{3875F102-DA91-4C31-9112-1824E460AD03}" srcOrd="6" destOrd="0" presId="urn:microsoft.com/office/officeart/2005/8/layout/hProcess9"/>
    <dgm:cxn modelId="{BE417346-E6BD-4485-ACF5-2D2D936D8C16}" type="presParOf" srcId="{894D31DE-EDE6-4C30-8160-DB6F00E7A228}" destId="{09503A90-EA78-4758-98D7-A34FAA8AFBF1}" srcOrd="7" destOrd="0" presId="urn:microsoft.com/office/officeart/2005/8/layout/hProcess9"/>
    <dgm:cxn modelId="{FE036377-F8E4-4431-8BB3-79DC80CC9882}" type="presParOf" srcId="{894D31DE-EDE6-4C30-8160-DB6F00E7A228}" destId="{7C994B2C-9B51-4CB7-B616-2F1182B9422D}" srcOrd="8" destOrd="0" presId="urn:microsoft.com/office/officeart/2005/8/layout/hProcess9"/>
    <dgm:cxn modelId="{AC26C546-4FEF-4F74-B0E3-FC68172352E3}" type="presParOf" srcId="{894D31DE-EDE6-4C30-8160-DB6F00E7A228}" destId="{EA4CE6B7-350B-4CE8-89E5-9463D95D6A1F}" srcOrd="9" destOrd="0" presId="urn:microsoft.com/office/officeart/2005/8/layout/hProcess9"/>
    <dgm:cxn modelId="{5A00D6F2-596C-4F41-9C53-6312012A2C94}" type="presParOf" srcId="{894D31DE-EDE6-4C30-8160-DB6F00E7A228}" destId="{9A981F31-EC91-4D7B-BCC0-8320E0F9C2E6}" srcOrd="10" destOrd="0" presId="urn:microsoft.com/office/officeart/2005/8/layout/hProcess9"/>
    <dgm:cxn modelId="{C363A706-F585-4B33-9927-C8A732D701DF}" type="presParOf" srcId="{894D31DE-EDE6-4C30-8160-DB6F00E7A228}" destId="{8971B749-2CA5-4355-A684-EBCE95B91767}" srcOrd="11" destOrd="0" presId="urn:microsoft.com/office/officeart/2005/8/layout/hProcess9"/>
    <dgm:cxn modelId="{931E0221-4C15-4BE6-91D5-60B3AB9C778C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845819" y="0"/>
          <a:ext cx="9585960" cy="381444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2498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XML/JSON </a:t>
          </a:r>
          <a:r>
            <a:rPr lang="de-DE" sz="1900" kern="1200" dirty="0" err="1" smtClean="0"/>
            <a:t>Dump</a:t>
          </a:r>
          <a:endParaRPr lang="en-US" sz="1900" kern="1200" dirty="0"/>
        </a:p>
      </dsp:txBody>
      <dsp:txXfrm>
        <a:off x="76582" y="1218418"/>
        <a:ext cx="1369456" cy="1377610"/>
      </dsp:txXfrm>
    </dsp:sp>
    <dsp:sp modelId="{96701B94-0767-49E1-A156-4F40F84BCEA8}">
      <dsp:nvSpPr>
        <dsp:cNvPr id="0" name=""/>
        <dsp:cNvSpPr/>
      </dsp:nvSpPr>
      <dsp:spPr>
        <a:xfrm>
          <a:off x="1628328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Dump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parser</a:t>
          </a:r>
          <a:endParaRPr lang="en-US" sz="1900" kern="1200" dirty="0"/>
        </a:p>
      </dsp:txBody>
      <dsp:txXfrm>
        <a:off x="1702412" y="1218418"/>
        <a:ext cx="1369456" cy="1377610"/>
      </dsp:txXfrm>
    </dsp:sp>
    <dsp:sp modelId="{A0647606-C1E3-49D0-9CD1-BC294BA38448}">
      <dsp:nvSpPr>
        <dsp:cNvPr id="0" name=""/>
        <dsp:cNvSpPr/>
      </dsp:nvSpPr>
      <dsp:spPr>
        <a:xfrm>
          <a:off x="3254158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Feature CSV</a:t>
          </a:r>
          <a:endParaRPr lang="en-US" sz="1900" kern="1200" dirty="0"/>
        </a:p>
      </dsp:txBody>
      <dsp:txXfrm>
        <a:off x="3328242" y="1218418"/>
        <a:ext cx="1369456" cy="1377610"/>
      </dsp:txXfrm>
    </dsp:sp>
    <dsp:sp modelId="{3875F102-DA91-4C31-9112-1824E460AD03}">
      <dsp:nvSpPr>
        <dsp:cNvPr id="0" name=""/>
        <dsp:cNvSpPr/>
      </dsp:nvSpPr>
      <dsp:spPr>
        <a:xfrm>
          <a:off x="487998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Calculate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Probabilities</a:t>
          </a:r>
          <a:endParaRPr lang="en-US" sz="1900" kern="1200" dirty="0"/>
        </a:p>
      </dsp:txBody>
      <dsp:txXfrm>
        <a:off x="4954071" y="1218418"/>
        <a:ext cx="1369456" cy="1377610"/>
      </dsp:txXfrm>
    </dsp:sp>
    <dsp:sp modelId="{7C994B2C-9B51-4CB7-B616-2F1182B9422D}">
      <dsp:nvSpPr>
        <dsp:cNvPr id="0" name=""/>
        <dsp:cNvSpPr/>
      </dsp:nvSpPr>
      <dsp:spPr>
        <a:xfrm>
          <a:off x="650581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MySQL Table</a:t>
          </a:r>
          <a:endParaRPr lang="en-US" sz="1900" kern="1200" dirty="0"/>
        </a:p>
      </dsp:txBody>
      <dsp:txXfrm>
        <a:off x="6579901" y="1218418"/>
        <a:ext cx="1369456" cy="1377610"/>
      </dsp:txXfrm>
    </dsp:sp>
    <dsp:sp modelId="{9A981F31-EC91-4D7B-BCC0-8320E0F9C2E6}">
      <dsp:nvSpPr>
        <dsp:cNvPr id="0" name=""/>
        <dsp:cNvSpPr/>
      </dsp:nvSpPr>
      <dsp:spPr>
        <a:xfrm>
          <a:off x="813164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PHP </a:t>
          </a:r>
          <a:r>
            <a:rPr lang="de-DE" sz="1900" kern="1200" dirty="0" err="1" smtClean="0"/>
            <a:t>Suggester</a:t>
          </a:r>
          <a:endParaRPr lang="en-US" sz="1900" kern="1200" dirty="0"/>
        </a:p>
      </dsp:txBody>
      <dsp:txXfrm>
        <a:off x="8205731" y="1218418"/>
        <a:ext cx="1369456" cy="1377610"/>
      </dsp:txXfrm>
    </dsp:sp>
    <dsp:sp modelId="{72DEADD0-B40B-4144-A329-487E034F8677}">
      <dsp:nvSpPr>
        <dsp:cNvPr id="0" name=""/>
        <dsp:cNvSpPr/>
      </dsp:nvSpPr>
      <dsp:spPr>
        <a:xfrm>
          <a:off x="975747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Suggestions</a:t>
          </a:r>
          <a:endParaRPr lang="en-US" sz="1900" kern="1200" dirty="0"/>
        </a:p>
      </dsp:txBody>
      <dsp:txXfrm>
        <a:off x="9831561" y="1218418"/>
        <a:ext cx="1369456" cy="13776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Probabilities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Probabilities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50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40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generating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suggestions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based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on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IS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very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similiar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to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our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general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approach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smtClean="0">
                <a:latin typeface="+mn-lt"/>
                <a:cs typeface="Aharoni" panose="02010803020104030203" pitchFamily="2" charset="-79"/>
              </a:rPr>
              <a:t>	-&gt;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extra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table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with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row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classifier-value-combination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Percentage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thresholds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and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number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properties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can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could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adjusted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Examples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during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explanation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: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sex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vs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instanceOf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Explain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houghts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behind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step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!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5785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Beispiel:</a:t>
            </a:r>
            <a:r>
              <a:rPr lang="de-DE" sz="1800" baseline="0" dirty="0" smtClean="0"/>
              <a:t> Mensch hat </a:t>
            </a:r>
            <a:r>
              <a:rPr lang="de-DE" sz="1800" baseline="0" dirty="0" err="1" smtClean="0"/>
              <a:t>idR</a:t>
            </a:r>
            <a:r>
              <a:rPr lang="de-DE" sz="1800" baseline="0" dirty="0" smtClean="0"/>
              <a:t> keinen Staat sondern eine Staatsbürgerschaft etc…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Scan </a:t>
            </a:r>
            <a:r>
              <a:rPr lang="de-DE" sz="1800" dirty="0" err="1" smtClean="0"/>
              <a:t>part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database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Offenheit</a:t>
            </a:r>
            <a:r>
              <a:rPr lang="de-DE" sz="1800" baseline="0" dirty="0" smtClean="0"/>
              <a:t> von </a:t>
            </a:r>
            <a:r>
              <a:rPr lang="de-DE" sz="1800" baseline="0" dirty="0" err="1" smtClean="0"/>
              <a:t>wikidata</a:t>
            </a:r>
            <a:r>
              <a:rPr lang="de-DE" sz="1800" baseline="0" dirty="0" smtClean="0"/>
              <a:t> erklären, </a:t>
            </a:r>
            <a:r>
              <a:rPr lang="de-DE" sz="1800" baseline="0" dirty="0" err="1" smtClean="0"/>
              <a:t>user</a:t>
            </a:r>
            <a:r>
              <a:rPr lang="de-DE" sz="1800" baseline="0" dirty="0" smtClean="0"/>
              <a:t> darf nichts verboten bekommen!</a:t>
            </a:r>
            <a:endParaRPr lang="de-DE" sz="18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493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Todo</a:t>
            </a:r>
            <a:r>
              <a:rPr lang="de-DE" dirty="0" smtClean="0"/>
              <a:t>: </a:t>
            </a:r>
            <a:r>
              <a:rPr lang="de-DE" dirty="0" err="1" smtClean="0"/>
              <a:t>Grafic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287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Vorher 25 / 0.8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371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894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107 : </a:t>
            </a:r>
            <a:r>
              <a:rPr lang="de-DE" dirty="0" err="1" smtClean="0"/>
              <a:t>deprecated</a:t>
            </a:r>
            <a:r>
              <a:rPr lang="de-DE" dirty="0" smtClean="0"/>
              <a:t> </a:t>
            </a:r>
            <a:r>
              <a:rPr lang="de-DE" dirty="0" err="1" smtClean="0"/>
              <a:t>haupttyp</a:t>
            </a:r>
            <a:endParaRPr lang="de-DE" dirty="0" smtClean="0"/>
          </a:p>
          <a:p>
            <a:r>
              <a:rPr lang="de-DE" dirty="0" smtClean="0"/>
              <a:t>21 : Geschlecht</a:t>
            </a:r>
          </a:p>
          <a:p>
            <a:r>
              <a:rPr lang="de-DE" dirty="0" smtClean="0"/>
              <a:t>19 : Geburtsort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203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107 : </a:t>
            </a:r>
            <a:r>
              <a:rPr lang="de-DE" dirty="0" err="1" smtClean="0"/>
              <a:t>deprecated</a:t>
            </a:r>
            <a:r>
              <a:rPr lang="de-DE" dirty="0" smtClean="0"/>
              <a:t> </a:t>
            </a:r>
            <a:r>
              <a:rPr lang="de-DE" dirty="0" err="1" smtClean="0"/>
              <a:t>haupttyp</a:t>
            </a:r>
            <a:endParaRPr lang="de-DE" dirty="0" smtClean="0"/>
          </a:p>
          <a:p>
            <a:r>
              <a:rPr lang="de-DE" dirty="0" smtClean="0"/>
              <a:t>21 : Geschlecht</a:t>
            </a:r>
          </a:p>
          <a:p>
            <a:r>
              <a:rPr lang="de-DE" dirty="0" smtClean="0"/>
              <a:t>19 : Geburtsort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203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044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Screenshot/</a:t>
            </a:r>
            <a:r>
              <a:rPr lang="de-DE" dirty="0" err="1" smtClean="0"/>
              <a:t>demo</a:t>
            </a:r>
            <a:r>
              <a:rPr lang="de-DE" dirty="0" smtClean="0"/>
              <a:t>                                     #Also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possible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Misfit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lists</a:t>
            </a:r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offsets</a:t>
            </a:r>
            <a:r>
              <a:rPr lang="de-DE" dirty="0" smtClean="0"/>
              <a:t>, </a:t>
            </a:r>
            <a:r>
              <a:rPr lang="de-DE" dirty="0" err="1" smtClean="0"/>
              <a:t>limit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choosen</a:t>
            </a:r>
            <a:r>
              <a:rPr lang="de-DE" dirty="0" smtClean="0"/>
              <a:t>)</a:t>
            </a:r>
          </a:p>
          <a:p>
            <a:r>
              <a:rPr lang="de-DE" dirty="0" err="1" smtClean="0"/>
              <a:t>Threshold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likely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154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Classifiers</a:t>
            </a:r>
            <a:r>
              <a:rPr lang="de-DE" baseline="0" dirty="0" smtClean="0"/>
              <a:t> = </a:t>
            </a:r>
            <a:r>
              <a:rPr lang="de-DE" baseline="0" dirty="0" err="1" smtClean="0"/>
              <a:t>attribut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connect</a:t>
            </a:r>
            <a:r>
              <a:rPr lang="de-DE" baseline="0" dirty="0" smtClean="0"/>
              <a:t> an item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–</a:t>
            </a:r>
            <a:r>
              <a:rPr lang="de-DE" dirty="0" err="1" smtClean="0"/>
              <a:t>why</a:t>
            </a:r>
            <a:r>
              <a:rPr lang="de-DE" dirty="0" smtClean="0"/>
              <a:t>!!</a:t>
            </a:r>
          </a:p>
          <a:p>
            <a:r>
              <a:rPr lang="de-DE" baseline="0" dirty="0" err="1" smtClean="0"/>
              <a:t>Only</a:t>
            </a:r>
            <a:r>
              <a:rPr lang="de-DE" baseline="0" dirty="0" smtClean="0"/>
              <a:t> care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frequently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guess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1084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ratio</a:t>
            </a:r>
            <a:r>
              <a:rPr lang="de-DE" dirty="0" smtClean="0"/>
              <a:t> </a:t>
            </a:r>
            <a:r>
              <a:rPr lang="de-DE" dirty="0" err="1" smtClean="0"/>
              <a:t>inside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idf's</a:t>
            </a:r>
            <a:r>
              <a:rPr lang="de-DE" dirty="0" smtClean="0"/>
              <a:t> log </a:t>
            </a:r>
            <a:r>
              <a:rPr lang="de-DE" dirty="0" err="1" smtClean="0"/>
              <a:t>function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equal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1,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idf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tf-idf</a:t>
            </a:r>
            <a:r>
              <a:rPr lang="de-DE" dirty="0" smtClean="0"/>
              <a:t>)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equal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0. </a:t>
            </a:r>
          </a:p>
          <a:p>
            <a:r>
              <a:rPr lang="de-DE" dirty="0" smtClean="0"/>
              <a:t>As a </a:t>
            </a:r>
            <a:r>
              <a:rPr lang="de-DE" dirty="0" err="1" smtClean="0"/>
              <a:t>term</a:t>
            </a:r>
            <a:r>
              <a:rPr lang="de-DE" dirty="0" smtClean="0"/>
              <a:t> </a:t>
            </a:r>
            <a:r>
              <a:rPr lang="de-DE" dirty="0" err="1" smtClean="0"/>
              <a:t>appears</a:t>
            </a:r>
            <a:r>
              <a:rPr lang="de-DE" dirty="0" smtClean="0"/>
              <a:t> in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documents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ratio</a:t>
            </a:r>
            <a:r>
              <a:rPr lang="de-DE" dirty="0" smtClean="0"/>
              <a:t> </a:t>
            </a:r>
            <a:r>
              <a:rPr lang="de-DE" dirty="0" err="1" smtClean="0"/>
              <a:t>inside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logarithm</a:t>
            </a:r>
            <a:r>
              <a:rPr lang="de-DE" dirty="0" smtClean="0"/>
              <a:t> </a:t>
            </a:r>
            <a:r>
              <a:rPr lang="de-DE" dirty="0" err="1" smtClean="0"/>
              <a:t>approaches</a:t>
            </a:r>
            <a:r>
              <a:rPr lang="de-DE" dirty="0" smtClean="0"/>
              <a:t> 1, </a:t>
            </a:r>
            <a:r>
              <a:rPr lang="de-DE" dirty="0" err="1" smtClean="0"/>
              <a:t>bringing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idf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tf-idf</a:t>
            </a:r>
            <a:r>
              <a:rPr lang="de-DE" dirty="0" smtClean="0"/>
              <a:t> </a:t>
            </a:r>
            <a:r>
              <a:rPr lang="de-DE" dirty="0" err="1" smtClean="0"/>
              <a:t>closer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0 (log(1)=0)</a:t>
            </a:r>
          </a:p>
          <a:p>
            <a:endParaRPr lang="de-DE" dirty="0" smtClean="0"/>
          </a:p>
          <a:p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occurences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in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(per </a:t>
            </a:r>
            <a:r>
              <a:rPr lang="de-DE" dirty="0" err="1" smtClean="0"/>
              <a:t>definition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cassifier</a:t>
            </a:r>
            <a:r>
              <a:rPr lang="de-DE" dirty="0" smtClean="0"/>
              <a:t>-&gt;</a:t>
            </a:r>
            <a:r>
              <a:rPr lang="de-DE" dirty="0" err="1" smtClean="0"/>
              <a:t>every</a:t>
            </a:r>
            <a:r>
              <a:rPr lang="de-DE" dirty="0" smtClean="0"/>
              <a:t> item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)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divide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number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items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937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EDB23-E182-44BF-A04F-955B6604040F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8BD76-D487-45E7-A224-68B24BBD5518}" type="datetime1">
              <a:rPr lang="de-DE" smtClean="0"/>
              <a:t>13.03.2014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A5366-7A0F-44E4-BF35-0FD4AA38B74C}" type="datetime1">
              <a:rPr lang="de-DE" smtClean="0"/>
              <a:t>13.03.2014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6E9D-2632-4B5A-AA9D-ADCBB9C3BA1F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02ABFA22-2627-41E5-8EA2-9194A864F5E2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388B2-5EFE-469B-A8DF-AC406BE853CD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17FB-7919-4F22-9F58-95BE315EE0F5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C5EAC-6B91-4C71-B33C-34B10ECCB2C8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AC5C8033-C75A-40B1-807D-11C052F04FC2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de/imgres?imgurl=http://shackspace.de/wp-content/uploads/2012/11/python-logo.png&amp;imgrefurl=http://shackspace.de/?p=3558&amp;h=280&amp;w=280&amp;tbnid=GGqmLFGxZL-KSM:&amp;tbnh=120&amp;tbnw=120&amp;zoom=1&amp;usg=__hnatQtFVTf25Xcf30b73opBZCps=&amp;docid=PCZHkTuOpGvlUM&amp;sa=X&amp;ei=mXYgU-LaKsOrtAb-i4GoCg&amp;ved=0CDcQ9QEwAQ&amp;dur=84" TargetMode="External"/><Relationship Id="rId2" Type="http://schemas.openxmlformats.org/officeDocument/2006/relationships/hyperlink" Target="http://www.google.de/imgres?imgurl=http://shackspace.de/wp-content/uploads/2012/11/python-logo.png&amp;imgrefurl=http://shackspace.de/?p=3558&amp;h=280&amp;w=280&amp;tbnid=GGqmLFGxZL-KSM:&amp;tbnh=120&amp;tbnw=120&amp;zoom=1&amp;usg=__hnatQtFVTf25Xcf30b73opBZCps=&amp;docid=PCZHkTuOpGvlUM&amp;sa=X&amp;ei=mXYgU-LaKsOrtAb-i4GoCg&amp;ved=0CDcQ9QEwAQ&amp;dur=213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suggester.wmflabs.org/wiki/index.php/Item:Q4?nosuggestions" TargetMode="Externa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50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PropertySuggester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1FCE-07F2-4BDD-B85B-AD4F1BF2E79B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0700354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899" y="1216921"/>
            <a:ext cx="5819775" cy="50648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57038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/>
          <p:cNvSpPr/>
          <p:nvPr/>
        </p:nvSpPr>
        <p:spPr>
          <a:xfrm>
            <a:off x="2825640" y="3094827"/>
            <a:ext cx="6197600" cy="12446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hteck 17"/>
          <p:cNvSpPr/>
          <p:nvPr/>
        </p:nvSpPr>
        <p:spPr>
          <a:xfrm>
            <a:off x="2825640" y="4342585"/>
            <a:ext cx="6197600" cy="12446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2825640" y="1851683"/>
            <a:ext cx="6197600" cy="12446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Import from CSV File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326995"/>
            <a:ext cx="11277600" cy="104028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• </a:t>
            </a:r>
            <a:r>
              <a:rPr lang="en-US" sz="2400" b="1" dirty="0" smtClean="0"/>
              <a:t>Maintenance Script </a:t>
            </a:r>
            <a:r>
              <a:rPr lang="en-US" sz="2400" dirty="0" smtClean="0"/>
              <a:t>for importing property pair probabilities from CSV to DB</a:t>
            </a:r>
            <a:endParaRPr lang="en-US" sz="2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 descr="http://upload.wikimedia.org/wikipedia/de/thumb/4/4b/Postgresql.svg/200px-Postgresql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614" y="1905137"/>
            <a:ext cx="1208381" cy="1127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upload.wikimedia.org/wikipedia/de/thumb/1/1f/Logo_MySQL.svg/200px-Logo_MySQL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305" y="3217081"/>
            <a:ext cx="1905000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cdn1.iconfinder.com/data/icons/imod/512/Hardware/iDataba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910" y="4406276"/>
            <a:ext cx="1267790" cy="118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clker.com/cliparts/8/d/c/0/1194985836742073666clip_of_new_file_01.svg.me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74" y="2834195"/>
            <a:ext cx="1368866" cy="1765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5524331" y="2222424"/>
            <a:ext cx="80021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endParaRPr lang="de-DE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97840" y="3378348"/>
            <a:ext cx="1056396" cy="73866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r>
              <a:rPr lang="de-DE" sz="42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csv</a:t>
            </a:r>
            <a:endParaRPr lang="de-DE" sz="4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5524331" y="3501800"/>
            <a:ext cx="264687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de-DE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LOAD DATA INFILE</a:t>
            </a:r>
            <a:endParaRPr lang="de-DE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Rechteck 14"/>
          <p:cNvSpPr/>
          <p:nvPr/>
        </p:nvSpPr>
        <p:spPr>
          <a:xfrm>
            <a:off x="5524331" y="4764846"/>
            <a:ext cx="126188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INSERT…</a:t>
            </a:r>
            <a:endParaRPr lang="de-DE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>
            <a:stCxn id="1034" idx="3"/>
            <a:endCxn id="9" idx="1"/>
          </p:cNvCxnSpPr>
          <p:nvPr/>
        </p:nvCxnSpPr>
        <p:spPr>
          <a:xfrm flipV="1">
            <a:off x="1661840" y="2473999"/>
            <a:ext cx="1163800" cy="12431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1034" idx="3"/>
            <a:endCxn id="17" idx="1"/>
          </p:cNvCxnSpPr>
          <p:nvPr/>
        </p:nvCxnSpPr>
        <p:spPr>
          <a:xfrm>
            <a:off x="1661840" y="3717143"/>
            <a:ext cx="11638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1034" idx="3"/>
            <a:endCxn id="18" idx="1"/>
          </p:cNvCxnSpPr>
          <p:nvPr/>
        </p:nvCxnSpPr>
        <p:spPr>
          <a:xfrm>
            <a:off x="1661840" y="3717143"/>
            <a:ext cx="1163800" cy="12477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9" idx="3"/>
          </p:cNvCxnSpPr>
          <p:nvPr/>
        </p:nvCxnSpPr>
        <p:spPr>
          <a:xfrm>
            <a:off x="9023240" y="2473999"/>
            <a:ext cx="1163800" cy="12423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7" idx="3"/>
          </p:cNvCxnSpPr>
          <p:nvPr/>
        </p:nvCxnSpPr>
        <p:spPr>
          <a:xfrm>
            <a:off x="9023240" y="3717143"/>
            <a:ext cx="11728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8" idx="3"/>
            <a:endCxn id="34" idx="2"/>
          </p:cNvCxnSpPr>
          <p:nvPr/>
        </p:nvCxnSpPr>
        <p:spPr>
          <a:xfrm flipV="1">
            <a:off x="9023240" y="3698897"/>
            <a:ext cx="1181800" cy="12660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lipse 23"/>
          <p:cNvSpPr/>
          <p:nvPr/>
        </p:nvSpPr>
        <p:spPr>
          <a:xfrm>
            <a:off x="10205040" y="3848466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10205040" y="3662487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Ellipse 33"/>
          <p:cNvSpPr/>
          <p:nvPr/>
        </p:nvSpPr>
        <p:spPr>
          <a:xfrm>
            <a:off x="10205040" y="3483288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>
            <a:off x="10205040" y="3312308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>
            <a:off x="10205040" y="3126329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>
            <a:off x="10205040" y="2947130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nhaltsplatzhalter 2"/>
          <p:cNvSpPr txBox="1">
            <a:spLocks/>
          </p:cNvSpPr>
          <p:nvPr/>
        </p:nvSpPr>
        <p:spPr>
          <a:xfrm>
            <a:off x="457200" y="5767214"/>
            <a:ext cx="11277600" cy="550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6"/>
              </a:buBlip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• </a:t>
            </a:r>
            <a:r>
              <a:rPr lang="en-US" sz="2400" b="1" dirty="0" err="1" smtClean="0"/>
              <a:t>UnitTests</a:t>
            </a:r>
            <a:r>
              <a:rPr lang="en-US" sz="2400" dirty="0" smtClean="0"/>
              <a:t> </a:t>
            </a:r>
            <a:r>
              <a:rPr lang="en-US" sz="2400" dirty="0" smtClean="0">
                <a:sym typeface="Wingdings" panose="05000000000000000000" pitchFamily="2" charset="2"/>
              </a:rPr>
              <a:t> Travis: Test execution for MySQL and SQLite setup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641496" y="4764846"/>
            <a:ext cx="1226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/>
              <a:t>DBMS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74981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Rank Properties for a </a:t>
            </a:r>
            <a:r>
              <a:rPr lang="en-US" dirty="0" smtClean="0"/>
              <a:t>Given </a:t>
            </a:r>
            <a:r>
              <a:rPr lang="en-US" dirty="0" smtClean="0"/>
              <a:t>Property </a:t>
            </a:r>
            <a:r>
              <a:rPr lang="en-US" dirty="0" smtClean="0"/>
              <a:t>Set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7360" y="1459075"/>
            <a:ext cx="2011680" cy="430685"/>
          </a:xfrm>
        </p:spPr>
        <p:txBody>
          <a:bodyPr/>
          <a:lstStyle/>
          <a:p>
            <a:r>
              <a:rPr lang="en-US" b="1" dirty="0" smtClean="0"/>
              <a:t>S = {1,4,6,9}</a:t>
            </a:r>
            <a:endParaRPr lang="en-US" b="1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7405071"/>
              </p:ext>
            </p:extLst>
          </p:nvPr>
        </p:nvGraphicFramePr>
        <p:xfrm>
          <a:off x="2560321" y="1082720"/>
          <a:ext cx="5092500" cy="43891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</a:tblGrid>
              <a:tr h="32624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4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5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6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7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8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9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10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11</a:t>
                      </a:r>
                      <a:endParaRPr lang="en-US" b="1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0.3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0.6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4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0.7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0.5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5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6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0.8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7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8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9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0.7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10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11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Pfeil nach rechts 6"/>
          <p:cNvSpPr/>
          <p:nvPr/>
        </p:nvSpPr>
        <p:spPr>
          <a:xfrm>
            <a:off x="2326640" y="1524000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feil nach rechts 7"/>
          <p:cNvSpPr/>
          <p:nvPr/>
        </p:nvSpPr>
        <p:spPr>
          <a:xfrm>
            <a:off x="2326640" y="2645565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feil nach rechts 8"/>
          <p:cNvSpPr/>
          <p:nvPr/>
        </p:nvSpPr>
        <p:spPr>
          <a:xfrm>
            <a:off x="2326640" y="3362960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feil nach rechts 9"/>
          <p:cNvSpPr/>
          <p:nvPr/>
        </p:nvSpPr>
        <p:spPr>
          <a:xfrm>
            <a:off x="2326640" y="4460240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uppieren 13"/>
          <p:cNvGrpSpPr/>
          <p:nvPr/>
        </p:nvGrpSpPr>
        <p:grpSpPr>
          <a:xfrm>
            <a:off x="7287260" y="5341659"/>
            <a:ext cx="345440" cy="586727"/>
            <a:chOff x="7284720" y="5417833"/>
            <a:chExt cx="345440" cy="586727"/>
          </a:xfrm>
        </p:grpSpPr>
        <p:sp>
          <p:nvSpPr>
            <p:cNvPr id="11" name="Ellipse 10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Gerade Verbindung mit Pfeil 12"/>
            <p:cNvCxnSpPr>
              <a:stCxn id="11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pieren 14"/>
          <p:cNvGrpSpPr/>
          <p:nvPr/>
        </p:nvGrpSpPr>
        <p:grpSpPr>
          <a:xfrm>
            <a:off x="6004560" y="5336553"/>
            <a:ext cx="345440" cy="586727"/>
            <a:chOff x="7284720" y="5417833"/>
            <a:chExt cx="345440" cy="586727"/>
          </a:xfrm>
        </p:grpSpPr>
        <p:sp>
          <p:nvSpPr>
            <p:cNvPr id="16" name="Ellipse 15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Gerade Verbindung mit Pfeil 16"/>
            <p:cNvCxnSpPr>
              <a:stCxn id="16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pieren 17"/>
          <p:cNvGrpSpPr/>
          <p:nvPr/>
        </p:nvGrpSpPr>
        <p:grpSpPr>
          <a:xfrm>
            <a:off x="5582920" y="5336553"/>
            <a:ext cx="345440" cy="586727"/>
            <a:chOff x="7284720" y="5417833"/>
            <a:chExt cx="345440" cy="586727"/>
          </a:xfrm>
        </p:grpSpPr>
        <p:sp>
          <p:nvSpPr>
            <p:cNvPr id="19" name="Ellipse 18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Gerade Verbindung mit Pfeil 19"/>
            <p:cNvCxnSpPr>
              <a:stCxn id="19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uppieren 23"/>
          <p:cNvGrpSpPr/>
          <p:nvPr/>
        </p:nvGrpSpPr>
        <p:grpSpPr>
          <a:xfrm>
            <a:off x="4729480" y="5341659"/>
            <a:ext cx="345440" cy="586727"/>
            <a:chOff x="7284720" y="5417833"/>
            <a:chExt cx="345440" cy="586727"/>
          </a:xfrm>
        </p:grpSpPr>
        <p:sp>
          <p:nvSpPr>
            <p:cNvPr id="25" name="Ellipse 24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25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uppieren 29"/>
          <p:cNvGrpSpPr/>
          <p:nvPr/>
        </p:nvGrpSpPr>
        <p:grpSpPr>
          <a:xfrm>
            <a:off x="3886200" y="5336553"/>
            <a:ext cx="345440" cy="586727"/>
            <a:chOff x="7284720" y="5417833"/>
            <a:chExt cx="345440" cy="586727"/>
          </a:xfrm>
        </p:grpSpPr>
        <p:sp>
          <p:nvSpPr>
            <p:cNvPr id="31" name="Ellipse 30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Gerade Verbindung mit Pfeil 31"/>
            <p:cNvCxnSpPr>
              <a:stCxn id="31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uppieren 32"/>
          <p:cNvGrpSpPr/>
          <p:nvPr/>
        </p:nvGrpSpPr>
        <p:grpSpPr>
          <a:xfrm>
            <a:off x="3454400" y="5341659"/>
            <a:ext cx="345440" cy="586727"/>
            <a:chOff x="7284720" y="5417833"/>
            <a:chExt cx="345440" cy="586727"/>
          </a:xfrm>
        </p:grpSpPr>
        <p:sp>
          <p:nvSpPr>
            <p:cNvPr id="34" name="Ellipse 33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5" name="Gerade Verbindung mit Pfeil 34"/>
            <p:cNvCxnSpPr>
              <a:stCxn id="34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feld 44"/>
          <p:cNvSpPr txBox="1"/>
          <p:nvPr/>
        </p:nvSpPr>
        <p:spPr>
          <a:xfrm>
            <a:off x="4445000" y="5866364"/>
            <a:ext cx="3402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Probability Sum for </a:t>
            </a:r>
            <a:r>
              <a:rPr lang="en-US" dirty="0" err="1" smtClean="0"/>
              <a:t>Property</a:t>
            </a:r>
            <a:r>
              <a:rPr lang="en-US" baseline="-25000" dirty="0" err="1" smtClean="0"/>
              <a:t>Column</a:t>
            </a:r>
            <a:endParaRPr lang="en-US" dirty="0"/>
          </a:p>
        </p:txBody>
      </p:sp>
      <p:sp>
        <p:nvSpPr>
          <p:cNvPr id="46" name="Rechteck 45"/>
          <p:cNvSpPr/>
          <p:nvPr/>
        </p:nvSpPr>
        <p:spPr>
          <a:xfrm>
            <a:off x="7671017" y="5883798"/>
            <a:ext cx="3790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   /    </a:t>
            </a:r>
            <a:r>
              <a:rPr lang="en-US" dirty="0"/>
              <a:t>#S </a:t>
            </a:r>
            <a:r>
              <a:rPr lang="en-US" dirty="0" smtClean="0"/>
              <a:t> =  </a:t>
            </a:r>
            <a:r>
              <a:rPr lang="en-US" dirty="0"/>
              <a:t>normalized </a:t>
            </a:r>
            <a:r>
              <a:rPr lang="en-US" dirty="0" smtClean="0"/>
              <a:t>Probability [0,1]</a:t>
            </a:r>
            <a:endParaRPr lang="en-US" dirty="0"/>
          </a:p>
        </p:txBody>
      </p:sp>
      <p:cxnSp>
        <p:nvCxnSpPr>
          <p:cNvPr id="48" name="Gerade Verbindung mit Pfeil 47"/>
          <p:cNvCxnSpPr/>
          <p:nvPr/>
        </p:nvCxnSpPr>
        <p:spPr>
          <a:xfrm>
            <a:off x="9748520" y="4566920"/>
            <a:ext cx="580600" cy="1199076"/>
          </a:xfrm>
          <a:prstGeom prst="straightConnector1">
            <a:avLst/>
          </a:prstGeom>
          <a:ln w="2540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2" name="Abgerundetes Rechteck 51"/>
          <p:cNvSpPr/>
          <p:nvPr/>
        </p:nvSpPr>
        <p:spPr>
          <a:xfrm>
            <a:off x="7825143" y="2959897"/>
            <a:ext cx="3846754" cy="186183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is how we rank suggestions!</a:t>
            </a:r>
          </a:p>
        </p:txBody>
      </p:sp>
    </p:spTree>
    <p:extLst>
      <p:ext uri="{BB962C8B-B14F-4D97-AF65-F5344CB8AC3E}">
        <p14:creationId xmlns:p14="http://schemas.microsoft.com/office/powerpoint/2010/main" val="209748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Combine </a:t>
            </a:r>
            <a:r>
              <a:rPr lang="de-DE" dirty="0"/>
              <a:t>S</a:t>
            </a:r>
            <a:r>
              <a:rPr lang="de-DE" dirty="0" smtClean="0"/>
              <a:t>earch </a:t>
            </a:r>
            <a:r>
              <a:rPr lang="de-DE" dirty="0" err="1"/>
              <a:t>R</a:t>
            </a:r>
            <a:r>
              <a:rPr lang="de-DE" dirty="0" err="1" smtClean="0"/>
              <a:t>esults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457200" y="1326995"/>
            <a:ext cx="11277600" cy="978991"/>
          </a:xfrm>
        </p:spPr>
        <p:txBody>
          <a:bodyPr/>
          <a:lstStyle/>
          <a:p>
            <a:r>
              <a:rPr lang="en-US" sz="2400" dirty="0" smtClean="0"/>
              <a:t>• Provide stability (e.g. new properties wouldn’t appear in suggestions…)</a:t>
            </a:r>
          </a:p>
          <a:p>
            <a:r>
              <a:rPr lang="en-US" sz="2400" dirty="0" smtClean="0"/>
              <a:t>• Complex because of paging (offset, limit)</a:t>
            </a:r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37" y="2952360"/>
            <a:ext cx="1425089" cy="129099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384437" y="3142275"/>
            <a:ext cx="16760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our </a:t>
            </a:r>
          </a:p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suggestions</a:t>
            </a:r>
            <a:endParaRPr lang="en-US" sz="24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2050" name="Picture 2" descr="http://upload.wikimedia.org/wikipedia/commons/thumb/c/c4/2-Dice-Icon.svg/200px-2-Dice-Icon.svg.png"/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411" y="4631278"/>
            <a:ext cx="1423708" cy="142370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662853" y="4744223"/>
            <a:ext cx="1135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f</a:t>
            </a:r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ormer </a:t>
            </a:r>
          </a:p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search</a:t>
            </a:r>
          </a:p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results</a:t>
            </a:r>
            <a:endParaRPr lang="en-US" sz="24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3694" y="5078522"/>
            <a:ext cx="546412" cy="1029966"/>
          </a:xfrm>
          <a:prstGeom prst="rect">
            <a:avLst/>
          </a:prstGeom>
        </p:spPr>
      </p:pic>
      <p:cxnSp>
        <p:nvCxnSpPr>
          <p:cNvPr id="18" name="Gerader Verbinder 17"/>
          <p:cNvCxnSpPr/>
          <p:nvPr/>
        </p:nvCxnSpPr>
        <p:spPr>
          <a:xfrm>
            <a:off x="5598264" y="5054875"/>
            <a:ext cx="0" cy="100011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" name="Textfeld 18"/>
          <p:cNvSpPr txBox="1"/>
          <p:nvPr/>
        </p:nvSpPr>
        <p:spPr>
          <a:xfrm>
            <a:off x="5018490" y="4704435"/>
            <a:ext cx="115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g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et results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6504526" y="4411132"/>
            <a:ext cx="2331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eliminate duplicates &amp;</a:t>
            </a:r>
          </a:p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append to suggestions</a:t>
            </a:r>
          </a:p>
        </p:txBody>
      </p:sp>
      <p:pic>
        <p:nvPicPr>
          <p:cNvPr id="24" name="Grafik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1494" y="3032704"/>
            <a:ext cx="551594" cy="1069925"/>
          </a:xfrm>
          <a:prstGeom prst="rect">
            <a:avLst/>
          </a:prstGeom>
        </p:spPr>
      </p:pic>
      <p:cxnSp>
        <p:nvCxnSpPr>
          <p:cNvPr id="25" name="Gerader Verbinder 24"/>
          <p:cNvCxnSpPr/>
          <p:nvPr/>
        </p:nvCxnSpPr>
        <p:spPr>
          <a:xfrm>
            <a:off x="2501902" y="2877951"/>
            <a:ext cx="0" cy="153318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1684765" y="2508619"/>
            <a:ext cx="1631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get suggestions</a:t>
            </a:r>
          </a:p>
        </p:txBody>
      </p:sp>
      <p:cxnSp>
        <p:nvCxnSpPr>
          <p:cNvPr id="27" name="Gerader Verbinder 26"/>
          <p:cNvCxnSpPr>
            <a:stCxn id="28" idx="2"/>
          </p:cNvCxnSpPr>
          <p:nvPr/>
        </p:nvCxnSpPr>
        <p:spPr>
          <a:xfrm flipH="1">
            <a:off x="4258181" y="2877951"/>
            <a:ext cx="0" cy="153318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Textfeld 27"/>
          <p:cNvSpPr txBox="1"/>
          <p:nvPr/>
        </p:nvSpPr>
        <p:spPr>
          <a:xfrm>
            <a:off x="3613088" y="2508619"/>
            <a:ext cx="136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apply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earch</a:t>
            </a:r>
          </a:p>
        </p:txBody>
      </p:sp>
      <p:cxnSp>
        <p:nvCxnSpPr>
          <p:cNvPr id="29" name="Gerade Verbindung mit Pfeil 28"/>
          <p:cNvCxnSpPr/>
          <p:nvPr/>
        </p:nvCxnSpPr>
        <p:spPr>
          <a:xfrm flipV="1">
            <a:off x="2120536" y="3247367"/>
            <a:ext cx="940958" cy="2"/>
          </a:xfrm>
          <a:prstGeom prst="straightConnector1">
            <a:avLst/>
          </a:prstGeom>
          <a:ln w="38100">
            <a:headEnd type="oval" w="lg" len="lg"/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Grafik 34"/>
          <p:cNvPicPr>
            <a:picLocks noChangeAspect="1"/>
          </p:cNvPicPr>
          <p:nvPr/>
        </p:nvPicPr>
        <p:blipFill rotWithShape="1">
          <a:blip r:embed="rId7"/>
          <a:srcRect t="1" b="46828"/>
          <a:stretch/>
        </p:blipFill>
        <p:spPr>
          <a:xfrm>
            <a:off x="4919484" y="3013137"/>
            <a:ext cx="551594" cy="568888"/>
          </a:xfrm>
          <a:prstGeom prst="rect">
            <a:avLst/>
          </a:prstGeom>
        </p:spPr>
      </p:pic>
      <p:cxnSp>
        <p:nvCxnSpPr>
          <p:cNvPr id="36" name="Gerade Verbindung mit Pfeil 35"/>
          <p:cNvCxnSpPr/>
          <p:nvPr/>
        </p:nvCxnSpPr>
        <p:spPr>
          <a:xfrm>
            <a:off x="3613088" y="3247367"/>
            <a:ext cx="1306396" cy="0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/>
          <p:nvPr/>
        </p:nvCxnSpPr>
        <p:spPr>
          <a:xfrm>
            <a:off x="7670101" y="5048404"/>
            <a:ext cx="0" cy="106008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1" name="Textfeld 40"/>
          <p:cNvSpPr txBox="1"/>
          <p:nvPr/>
        </p:nvSpPr>
        <p:spPr>
          <a:xfrm>
            <a:off x="5471078" y="2957352"/>
            <a:ext cx="2418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nough suggestions for </a:t>
            </a: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given offset &amp; limit?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4" name="Textfeld 43"/>
          <p:cNvSpPr txBox="1"/>
          <p:nvPr/>
        </p:nvSpPr>
        <p:spPr>
          <a:xfrm>
            <a:off x="5598264" y="386545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46" name="Gerade Verbindung mit Pfeil 45"/>
          <p:cNvCxnSpPr>
            <a:endCxn id="19" idx="0"/>
          </p:cNvCxnSpPr>
          <p:nvPr/>
        </p:nvCxnSpPr>
        <p:spPr>
          <a:xfrm flipH="1">
            <a:off x="5598264" y="3616422"/>
            <a:ext cx="0" cy="1088013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/>
          <p:nvPr/>
        </p:nvCxnSpPr>
        <p:spPr>
          <a:xfrm flipH="1">
            <a:off x="108858" y="4411132"/>
            <a:ext cx="9472816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3" name="Textfeld 52"/>
          <p:cNvSpPr txBox="1"/>
          <p:nvPr/>
        </p:nvSpPr>
        <p:spPr>
          <a:xfrm>
            <a:off x="2785198" y="5390486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(search already applied)</a:t>
            </a:r>
            <a:endParaRPr lang="en-US" dirty="0"/>
          </a:p>
        </p:txBody>
      </p:sp>
      <p:cxnSp>
        <p:nvCxnSpPr>
          <p:cNvPr id="55" name="Gerade Verbindung mit Pfeil 54"/>
          <p:cNvCxnSpPr/>
          <p:nvPr/>
        </p:nvCxnSpPr>
        <p:spPr>
          <a:xfrm>
            <a:off x="2120536" y="5378463"/>
            <a:ext cx="4113158" cy="0"/>
          </a:xfrm>
          <a:prstGeom prst="straightConnector1">
            <a:avLst/>
          </a:prstGeom>
          <a:ln w="38100">
            <a:headEnd type="oval" w="lg" len="lg"/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/>
          <p:cNvCxnSpPr/>
          <p:nvPr/>
        </p:nvCxnSpPr>
        <p:spPr>
          <a:xfrm>
            <a:off x="7886291" y="3247367"/>
            <a:ext cx="1791109" cy="0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7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451811" y="6498000"/>
            <a:ext cx="9291552" cy="360000"/>
          </a:xfrm>
        </p:spPr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056" name="Textfeld 2055"/>
          <p:cNvSpPr txBox="1"/>
          <p:nvPr/>
        </p:nvSpPr>
        <p:spPr>
          <a:xfrm>
            <a:off x="7909018" y="2878035"/>
            <a:ext cx="491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dirty="0" smtClean="0"/>
              <a:t>es</a:t>
            </a:r>
          </a:p>
        </p:txBody>
      </p:sp>
      <p:cxnSp>
        <p:nvCxnSpPr>
          <p:cNvPr id="77" name="Gerade Verbindung mit Pfeil 76"/>
          <p:cNvCxnSpPr/>
          <p:nvPr/>
        </p:nvCxnSpPr>
        <p:spPr>
          <a:xfrm>
            <a:off x="6780106" y="5366333"/>
            <a:ext cx="2897294" cy="12130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Grafik 77"/>
          <p:cNvPicPr>
            <a:picLocks noChangeAspect="1"/>
          </p:cNvPicPr>
          <p:nvPr/>
        </p:nvPicPr>
        <p:blipFill rotWithShape="1">
          <a:blip r:embed="rId6"/>
          <a:srcRect b="71773"/>
          <a:stretch/>
        </p:blipFill>
        <p:spPr>
          <a:xfrm>
            <a:off x="8648314" y="5720770"/>
            <a:ext cx="551594" cy="290726"/>
          </a:xfrm>
          <a:prstGeom prst="rect">
            <a:avLst/>
          </a:prstGeom>
        </p:spPr>
      </p:pic>
      <p:pic>
        <p:nvPicPr>
          <p:cNvPr id="79" name="Grafik 78"/>
          <p:cNvPicPr>
            <a:picLocks noChangeAspect="1"/>
          </p:cNvPicPr>
          <p:nvPr/>
        </p:nvPicPr>
        <p:blipFill rotWithShape="1">
          <a:blip r:embed="rId7"/>
          <a:srcRect t="1" b="46828"/>
          <a:stretch/>
        </p:blipFill>
        <p:spPr>
          <a:xfrm>
            <a:off x="8648314" y="5151882"/>
            <a:ext cx="551594" cy="568888"/>
          </a:xfrm>
          <a:prstGeom prst="rect">
            <a:avLst/>
          </a:prstGeom>
        </p:spPr>
      </p:pic>
      <p:pic>
        <p:nvPicPr>
          <p:cNvPr id="2061" name="Grafik 206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78183" y="2924086"/>
            <a:ext cx="2085975" cy="29241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1" name="Grafik 90"/>
          <p:cNvPicPr>
            <a:picLocks noChangeAspect="1"/>
          </p:cNvPicPr>
          <p:nvPr/>
        </p:nvPicPr>
        <p:blipFill rotWithShape="1">
          <a:blip r:embed="rId7"/>
          <a:srcRect t="1" b="46828"/>
          <a:stretch/>
        </p:blipFill>
        <p:spPr>
          <a:xfrm>
            <a:off x="8648314" y="3013137"/>
            <a:ext cx="551594" cy="56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7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Php</a:t>
            </a:r>
            <a:r>
              <a:rPr lang="en-US" dirty="0"/>
              <a:t> </a:t>
            </a:r>
            <a:r>
              <a:rPr lang="en-US" dirty="0" smtClean="0"/>
              <a:t>U</a:t>
            </a:r>
            <a:r>
              <a:rPr lang="en-US" dirty="0" smtClean="0"/>
              <a:t>nit-Tests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MediaWikiTestCase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 err="1" smtClean="0">
                <a:sym typeface="Wingdings" panose="05000000000000000000" pitchFamily="2" charset="2"/>
              </a:rPr>
              <a:t>clones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>
                <a:sym typeface="Wingdings" panose="05000000000000000000" pitchFamily="2" charset="2"/>
              </a:rPr>
              <a:t>DB </a:t>
            </a:r>
            <a:r>
              <a:rPr lang="de-DE" dirty="0" err="1">
                <a:sym typeface="Wingdings" panose="05000000000000000000" pitchFamily="2" charset="2"/>
              </a:rPr>
              <a:t>schema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smtClean="0">
                <a:sym typeface="Wingdings" panose="05000000000000000000" pitchFamily="2" charset="2"/>
              </a:rPr>
              <a:t>(</a:t>
            </a:r>
            <a:r>
              <a:rPr lang="de-DE" dirty="0" err="1" smtClean="0">
                <a:sym typeface="Wingdings" panose="05000000000000000000" pitchFamily="2" charset="2"/>
              </a:rPr>
              <a:t>tablenames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with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prefix</a:t>
            </a:r>
            <a:r>
              <a:rPr lang="de-DE" dirty="0" smtClean="0">
                <a:sym typeface="Wingdings" panose="05000000000000000000" pitchFamily="2" charset="2"/>
              </a:rPr>
              <a:t>)</a:t>
            </a:r>
            <a:endParaRPr lang="de-DE" dirty="0" smtClean="0">
              <a:sym typeface="Wingdings" panose="05000000000000000000" pitchFamily="2" charset="2"/>
            </a:endParaRPr>
          </a:p>
          <a:p>
            <a:pPr lvl="1"/>
            <a:r>
              <a:rPr lang="de-DE" dirty="0" err="1" smtClean="0">
                <a:sym typeface="Wingdings" panose="05000000000000000000" pitchFamily="2" charset="2"/>
              </a:rPr>
              <a:t>Implement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i="1" dirty="0" err="1">
                <a:sym typeface="Wingdings" panose="05000000000000000000" pitchFamily="2" charset="2"/>
              </a:rPr>
              <a:t>setUp</a:t>
            </a:r>
            <a:r>
              <a:rPr lang="de-DE" i="1" dirty="0">
                <a:sym typeface="Wingdings" panose="05000000000000000000" pitchFamily="2" charset="2"/>
              </a:rPr>
              <a:t>(), </a:t>
            </a:r>
            <a:r>
              <a:rPr lang="de-DE" i="1" dirty="0" err="1">
                <a:sym typeface="Wingdings" panose="05000000000000000000" pitchFamily="2" charset="2"/>
              </a:rPr>
              <a:t>addDBData</a:t>
            </a:r>
            <a:r>
              <a:rPr lang="de-DE" i="1" dirty="0" smtClean="0">
                <a:sym typeface="Wingdings" panose="05000000000000000000" pitchFamily="2" charset="2"/>
              </a:rPr>
              <a:t>(), </a:t>
            </a:r>
            <a:r>
              <a:rPr lang="de-DE" i="1" dirty="0" err="1">
                <a:sym typeface="Wingdings" panose="05000000000000000000" pitchFamily="2" charset="2"/>
              </a:rPr>
              <a:t>tearDown</a:t>
            </a:r>
            <a:r>
              <a:rPr lang="de-DE" i="1" dirty="0" smtClean="0">
                <a:sym typeface="Wingdings" panose="05000000000000000000" pitchFamily="2" charset="2"/>
              </a:rPr>
              <a:t>(), </a:t>
            </a:r>
            <a:r>
              <a:rPr lang="de-DE" b="1" i="1" dirty="0" err="1" smtClean="0">
                <a:sym typeface="Wingdings" panose="05000000000000000000" pitchFamily="2" charset="2"/>
              </a:rPr>
              <a:t>testSomeFunctionality</a:t>
            </a:r>
            <a:r>
              <a:rPr lang="de-DE" i="1" dirty="0" smtClean="0">
                <a:sym typeface="Wingdings" panose="05000000000000000000" pitchFamily="2" charset="2"/>
              </a:rPr>
              <a:t>()</a:t>
            </a:r>
          </a:p>
          <a:p>
            <a:pPr lvl="1"/>
            <a:endParaRPr lang="de-DE" i="1" dirty="0" smtClean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Test </a:t>
            </a:r>
            <a:r>
              <a:rPr lang="de-DE" b="1" dirty="0" err="1">
                <a:sym typeface="Wingdings" panose="05000000000000000000" pitchFamily="2" charset="2"/>
              </a:rPr>
              <a:t>suggester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en-US" dirty="0"/>
              <a:t>Insert sample property pair probability table</a:t>
            </a:r>
          </a:p>
          <a:p>
            <a:pPr lvl="1"/>
            <a:r>
              <a:rPr lang="en-US" dirty="0"/>
              <a:t>Request suggestions based on that table</a:t>
            </a:r>
          </a:p>
          <a:p>
            <a:pPr lvl="1"/>
            <a:r>
              <a:rPr lang="en-US" dirty="0"/>
              <a:t>Check if </a:t>
            </a:r>
            <a:r>
              <a:rPr lang="en-US" dirty="0" smtClean="0"/>
              <a:t>suggestions are </a:t>
            </a:r>
            <a:r>
              <a:rPr lang="en-US" dirty="0"/>
              <a:t>as </a:t>
            </a:r>
            <a:r>
              <a:rPr lang="en-US" dirty="0" smtClean="0"/>
              <a:t>expected</a:t>
            </a:r>
          </a:p>
          <a:p>
            <a:pPr lvl="1"/>
            <a:endParaRPr lang="de-DE" dirty="0"/>
          </a:p>
          <a:p>
            <a:r>
              <a:rPr lang="de-DE" dirty="0">
                <a:sym typeface="Wingdings" panose="05000000000000000000" pitchFamily="2" charset="2"/>
              </a:rPr>
              <a:t>Test </a:t>
            </a:r>
            <a:r>
              <a:rPr lang="de-DE" b="1" dirty="0" err="1" smtClean="0">
                <a:sym typeface="Wingdings" panose="05000000000000000000" pitchFamily="2" charset="2"/>
              </a:rPr>
              <a:t>maintenance</a:t>
            </a:r>
            <a:r>
              <a:rPr lang="de-DE" b="1" dirty="0" smtClean="0">
                <a:sym typeface="Wingdings" panose="05000000000000000000" pitchFamily="2" charset="2"/>
              </a:rPr>
              <a:t> </a:t>
            </a:r>
            <a:r>
              <a:rPr lang="de-DE" b="1" dirty="0" err="1" smtClean="0">
                <a:sym typeface="Wingdings" panose="05000000000000000000" pitchFamily="2" charset="2"/>
              </a:rPr>
              <a:t>csv</a:t>
            </a:r>
            <a:r>
              <a:rPr lang="de-DE" b="1" dirty="0" smtClean="0">
                <a:sym typeface="Wingdings" panose="05000000000000000000" pitchFamily="2" charset="2"/>
              </a:rPr>
              <a:t> </a:t>
            </a:r>
            <a:r>
              <a:rPr lang="de-DE" b="1" dirty="0" err="1" smtClean="0">
                <a:sym typeface="Wingdings" panose="05000000000000000000" pitchFamily="2" charset="2"/>
              </a:rPr>
              <a:t>import</a:t>
            </a:r>
            <a:endParaRPr lang="de-DE" b="1" dirty="0">
              <a:sym typeface="Wingdings" panose="05000000000000000000" pitchFamily="2" charset="2"/>
            </a:endParaRPr>
          </a:p>
          <a:p>
            <a:pPr lvl="1"/>
            <a:r>
              <a:rPr lang="en-US" dirty="0" smtClean="0"/>
              <a:t>Create sample csv file</a:t>
            </a:r>
            <a:endParaRPr lang="en-US" dirty="0"/>
          </a:p>
          <a:p>
            <a:pPr lvl="1"/>
            <a:r>
              <a:rPr lang="en-US" dirty="0" smtClean="0"/>
              <a:t>Run import script</a:t>
            </a:r>
            <a:endParaRPr lang="en-US" dirty="0"/>
          </a:p>
          <a:p>
            <a:pPr lvl="1"/>
            <a:r>
              <a:rPr lang="en-US" dirty="0"/>
              <a:t>Check if </a:t>
            </a:r>
            <a:r>
              <a:rPr lang="en-US" dirty="0" smtClean="0"/>
              <a:t>table has all entries 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677787" y="3293524"/>
            <a:ext cx="6075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assertEquals</a:t>
            </a:r>
            <a:r>
              <a:rPr lang="en-US" dirty="0" smtClean="0"/>
              <a:t>( </a:t>
            </a:r>
            <a:r>
              <a:rPr lang="en-US" dirty="0" smtClean="0">
                <a:solidFill>
                  <a:srgbClr val="006600"/>
                </a:solidFill>
              </a:rPr>
              <a:t>3</a:t>
            </a:r>
            <a:r>
              <a:rPr lang="en-US" dirty="0" smtClean="0"/>
              <a:t>, $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suggestions-</a:t>
            </a:r>
            <a:r>
              <a:rPr lang="en-US" dirty="0" smtClean="0"/>
              <a:t>&gt;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first</a:t>
            </a:r>
            <a:r>
              <a:rPr lang="en-US" dirty="0" smtClean="0"/>
              <a:t>()-&gt;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getPropertyId</a:t>
            </a:r>
            <a:r>
              <a:rPr lang="en-US" dirty="0"/>
              <a:t>() </a:t>
            </a:r>
            <a:r>
              <a:rPr lang="en-US" dirty="0" smtClean="0"/>
              <a:t>);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77787" y="5047528"/>
            <a:ext cx="6847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assertEquals</a:t>
            </a:r>
            <a:r>
              <a:rPr lang="en-US" dirty="0"/>
              <a:t>( </a:t>
            </a:r>
            <a:r>
              <a:rPr lang="en-US" dirty="0">
                <a:solidFill>
                  <a:srgbClr val="006600"/>
                </a:solidFill>
              </a:rPr>
              <a:t>5</a:t>
            </a:r>
            <a:r>
              <a:rPr lang="en-US" dirty="0"/>
              <a:t>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sql</a:t>
            </a:r>
            <a:r>
              <a:rPr lang="en-US" dirty="0" smtClean="0"/>
              <a:t>(“</a:t>
            </a:r>
            <a:r>
              <a:rPr lang="en-US" dirty="0" smtClean="0">
                <a:solidFill>
                  <a:srgbClr val="006600"/>
                </a:solidFill>
              </a:rPr>
              <a:t>SELECT </a:t>
            </a:r>
            <a:r>
              <a:rPr lang="en-US" dirty="0">
                <a:solidFill>
                  <a:srgbClr val="006600"/>
                </a:solidFill>
              </a:rPr>
              <a:t>COUNT(*) FROM </a:t>
            </a:r>
            <a:r>
              <a:rPr lang="en-US" dirty="0" err="1" smtClean="0">
                <a:solidFill>
                  <a:srgbClr val="006600"/>
                </a:solidFill>
              </a:rPr>
              <a:t>propertypairs</a:t>
            </a:r>
            <a:r>
              <a:rPr lang="en-US" dirty="0" smtClean="0"/>
              <a:t>”) );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5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endParaRPr lang="de-DE" dirty="0"/>
          </a:p>
          <a:p>
            <a:pPr lvl="1"/>
            <a:r>
              <a:rPr lang="de-DE" dirty="0" err="1" smtClean="0"/>
              <a:t>Choose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amount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randomly</a:t>
            </a:r>
            <a:endParaRPr lang="de-DE" dirty="0" smtClean="0"/>
          </a:p>
          <a:p>
            <a:pPr lvl="1"/>
            <a:r>
              <a:rPr lang="de-DE" dirty="0" smtClean="0"/>
              <a:t>Remove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added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endParaRPr lang="de-DE" dirty="0" smtClean="0"/>
          </a:p>
          <a:p>
            <a:pPr lvl="1"/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Item</a:t>
            </a:r>
          </a:p>
          <a:p>
            <a:pPr lvl="1"/>
            <a:r>
              <a:rPr lang="de-DE" dirty="0" smtClean="0"/>
              <a:t>Rank : </a:t>
            </a:r>
            <a:r>
              <a:rPr lang="de-DE" dirty="0" err="1" smtClean="0"/>
              <a:t>position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missing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in </a:t>
            </a:r>
            <a:r>
              <a:rPr lang="de-DE" dirty="0" err="1" smtClean="0"/>
              <a:t>suggestions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Evaluator</a:t>
            </a:r>
            <a:endParaRPr lang="de-DE" dirty="0" smtClean="0"/>
          </a:p>
          <a:p>
            <a:pPr lvl="1"/>
            <a:r>
              <a:rPr lang="de-DE" dirty="0" smtClean="0"/>
              <a:t>Input: </a:t>
            </a:r>
            <a:r>
              <a:rPr lang="de-DE" dirty="0" err="1" smtClean="0"/>
              <a:t>preprocessed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csv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endParaRPr lang="de-DE" dirty="0" smtClean="0"/>
          </a:p>
          <a:p>
            <a:pPr lvl="1"/>
            <a:r>
              <a:rPr lang="de-DE" dirty="0" smtClean="0"/>
              <a:t>Output: </a:t>
            </a:r>
            <a:r>
              <a:rPr lang="de-DE" dirty="0" err="1" smtClean="0"/>
              <a:t>amount</a:t>
            </a:r>
            <a:r>
              <a:rPr lang="de-DE" dirty="0" smtClean="0"/>
              <a:t> per rank</a:t>
            </a:r>
          </a:p>
          <a:p>
            <a:pPr lvl="1"/>
            <a:r>
              <a:rPr lang="de-DE" dirty="0" err="1" smtClean="0"/>
              <a:t>Visualisation</a:t>
            </a:r>
            <a:r>
              <a:rPr lang="de-DE" dirty="0" smtClean="0"/>
              <a:t>: d3.js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92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20388"/>
            <a:ext cx="11277600" cy="4560149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98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First letter evaluation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Extended </a:t>
            </a:r>
            <a:r>
              <a:rPr lang="de-DE" dirty="0" err="1" smtClean="0"/>
              <a:t>algorithm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letter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missing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parameter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suggester</a:t>
            </a:r>
            <a:endParaRPr lang="de-DE" dirty="0" smtClean="0"/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Case: User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type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8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60" y="2434284"/>
            <a:ext cx="9718159" cy="389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49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862" y="1304000"/>
            <a:ext cx="11277600" cy="4746997"/>
          </a:xfrm>
        </p:spPr>
        <p:txBody>
          <a:bodyPr/>
          <a:lstStyle/>
          <a:p>
            <a:r>
              <a:rPr lang="de-DE" dirty="0" smtClean="0"/>
              <a:t>Input:</a:t>
            </a:r>
            <a:br>
              <a:rPr lang="de-DE" dirty="0" smtClean="0"/>
            </a:br>
            <a:r>
              <a:rPr lang="de-DE" dirty="0" smtClean="0"/>
              <a:t>CSV </a:t>
            </a:r>
            <a:r>
              <a:rPr lang="de-DE" dirty="0"/>
              <a:t>File (</a:t>
            </a:r>
            <a:r>
              <a:rPr lang="de-DE" dirty="0" smtClean="0"/>
              <a:t>836MB)</a:t>
            </a:r>
            <a:br>
              <a:rPr lang="de-DE" dirty="0" smtClean="0"/>
            </a:br>
            <a:r>
              <a:rPr lang="de-DE" dirty="0" err="1" smtClean="0"/>
              <a:t>preprocessed</a:t>
            </a:r>
            <a:r>
              <a:rPr lang="de-DE" dirty="0" smtClean="0"/>
              <a:t> </a:t>
            </a:r>
            <a:r>
              <a:rPr lang="de-DE" dirty="0" err="1"/>
              <a:t>Wikidata</a:t>
            </a:r>
            <a:r>
              <a:rPr lang="de-DE" dirty="0"/>
              <a:t> </a:t>
            </a:r>
            <a:r>
              <a:rPr lang="de-DE" dirty="0" err="1"/>
              <a:t>csv</a:t>
            </a:r>
            <a:r>
              <a:rPr lang="de-DE" dirty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en-US" dirty="0" smtClean="0"/>
              <a:t>Total </a:t>
            </a:r>
            <a:r>
              <a:rPr lang="en-US" dirty="0"/>
              <a:t>amount of items in dump: 6656575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pPr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124720" y="2496031"/>
            <a:ext cx="3069772" cy="341632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rank,amount</a:t>
            </a:r>
            <a:endParaRPr lang="en-US" dirty="0"/>
          </a:p>
          <a:p>
            <a:r>
              <a:rPr lang="en-US" dirty="0"/>
              <a:t>1,374</a:t>
            </a:r>
          </a:p>
          <a:p>
            <a:r>
              <a:rPr lang="en-US" dirty="0"/>
              <a:t>2,94</a:t>
            </a:r>
          </a:p>
          <a:p>
            <a:r>
              <a:rPr lang="en-US" dirty="0"/>
              <a:t>3,141</a:t>
            </a:r>
          </a:p>
          <a:p>
            <a:r>
              <a:rPr lang="en-US" dirty="0"/>
              <a:t>4,90</a:t>
            </a:r>
          </a:p>
          <a:p>
            <a:r>
              <a:rPr lang="en-US" dirty="0"/>
              <a:t>5,30</a:t>
            </a:r>
          </a:p>
          <a:p>
            <a:r>
              <a:rPr lang="en-US" dirty="0"/>
              <a:t>6,23</a:t>
            </a:r>
          </a:p>
          <a:p>
            <a:r>
              <a:rPr lang="en-US" dirty="0"/>
              <a:t>7,26</a:t>
            </a:r>
          </a:p>
          <a:p>
            <a:r>
              <a:rPr lang="en-US" dirty="0"/>
              <a:t>8,3</a:t>
            </a:r>
          </a:p>
          <a:p>
            <a:r>
              <a:rPr lang="en-US" dirty="0"/>
              <a:t>9,11</a:t>
            </a:r>
          </a:p>
          <a:p>
            <a:r>
              <a:rPr lang="en-US" dirty="0" smtClean="0"/>
              <a:t>10,19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9955" y="2500553"/>
            <a:ext cx="4490358" cy="341632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smtClean="0"/>
              <a:t> </a:t>
            </a:r>
            <a:r>
              <a:rPr lang="de-DE" dirty="0"/>
              <a:t>Q15,31,wikibase-entityid,Q5107</a:t>
            </a:r>
            <a:br>
              <a:rPr lang="de-DE" dirty="0"/>
            </a:br>
            <a:r>
              <a:rPr lang="de-DE" dirty="0"/>
              <a:t>Q15,47,wikibase-entityid,Q48</a:t>
            </a:r>
            <a:br>
              <a:rPr lang="de-DE" dirty="0"/>
            </a:br>
            <a:r>
              <a:rPr lang="de-DE" dirty="0"/>
              <a:t>Q15,361,wikibase-entityid,Q2</a:t>
            </a:r>
            <a:br>
              <a:rPr lang="de-DE" dirty="0"/>
            </a:br>
            <a:r>
              <a:rPr lang="de-DE" dirty="0"/>
              <a:t>Q15,47,wikibase-entityid,Q46</a:t>
            </a:r>
            <a:br>
              <a:rPr lang="de-DE" dirty="0"/>
            </a:br>
            <a:r>
              <a:rPr lang="de-DE" dirty="0"/>
              <a:t>Q15,373,string,Africa</a:t>
            </a:r>
            <a:br>
              <a:rPr lang="de-DE" dirty="0"/>
            </a:br>
            <a:r>
              <a:rPr lang="de-DE" dirty="0"/>
              <a:t>Q15,18,string,Africa </a:t>
            </a:r>
            <a:r>
              <a:rPr lang="de-DE" dirty="0" err="1"/>
              <a:t>satellite</a:t>
            </a:r>
            <a:r>
              <a:rPr lang="de-DE" dirty="0"/>
              <a:t> orthographic.jpg</a:t>
            </a:r>
            <a:br>
              <a:rPr lang="de-DE" dirty="0"/>
            </a:br>
            <a:r>
              <a:rPr lang="de-DE" dirty="0"/>
              <a:t>Q15,242,string,Africa </a:t>
            </a:r>
            <a:r>
              <a:rPr lang="de-DE" dirty="0" err="1"/>
              <a:t>ethnic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 1996.jpg</a:t>
            </a:r>
            <a:br>
              <a:rPr lang="de-DE" dirty="0"/>
            </a:br>
            <a:r>
              <a:rPr lang="de-DE" dirty="0"/>
              <a:t>Q15,242,string,Afriko-meza.png</a:t>
            </a:r>
            <a:br>
              <a:rPr lang="de-DE" dirty="0"/>
            </a:br>
            <a:r>
              <a:rPr lang="de-DE" dirty="0"/>
              <a:t>Q15,625,globecoordinate,N7.188056, E21.093611</a:t>
            </a:r>
            <a:br>
              <a:rPr lang="de-DE" dirty="0"/>
            </a:br>
            <a:r>
              <a:rPr lang="de-DE" dirty="0"/>
              <a:t>Q15,910,wikibase-entityid,Q5460710</a:t>
            </a:r>
          </a:p>
          <a:p>
            <a:r>
              <a:rPr lang="de-DE" dirty="0"/>
              <a:t>…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302073" y="1297801"/>
            <a:ext cx="27150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</a:t>
            </a:r>
            <a:r>
              <a:rPr lang="de-DE" dirty="0" smtClean="0"/>
              <a:t>:</a:t>
            </a:r>
          </a:p>
          <a:p>
            <a:r>
              <a:rPr lang="de-DE" dirty="0" smtClean="0"/>
              <a:t>CSV File</a:t>
            </a:r>
          </a:p>
          <a:p>
            <a:r>
              <a:rPr lang="de-DE" dirty="0" err="1" smtClean="0"/>
              <a:t>Amount</a:t>
            </a:r>
            <a:r>
              <a:rPr lang="de-DE" dirty="0" smtClean="0"/>
              <a:t> per rank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7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Development </a:t>
            </a:r>
            <a:r>
              <a:rPr lang="de-DE" sz="2400" dirty="0" err="1" smtClean="0"/>
              <a:t>Process</a:t>
            </a:r>
            <a:endParaRPr lang="de-DE" sz="2400" dirty="0" smtClean="0"/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Workflow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Evaluation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Future Plans</a:t>
            </a:r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59213-F8A5-4143-9302-3D4DEB4239E7}" type="datetime1">
              <a:rPr lang="de-DE" smtClean="0"/>
              <a:t>13.03.2014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Evaluator</a:t>
            </a:r>
            <a:endParaRPr lang="de-DE" dirty="0" smtClean="0"/>
          </a:p>
          <a:p>
            <a:pPr lvl="1"/>
            <a:r>
              <a:rPr lang="de-DE" dirty="0" smtClean="0"/>
              <a:t>Python</a:t>
            </a:r>
          </a:p>
          <a:p>
            <a:pPr lvl="1"/>
            <a:r>
              <a:rPr lang="de-DE" dirty="0" err="1" smtClean="0"/>
              <a:t>Hierachical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easily</a:t>
            </a:r>
            <a:r>
              <a:rPr lang="de-DE" dirty="0" smtClean="0"/>
              <a:t>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implementation</a:t>
            </a:r>
            <a:endParaRPr lang="de-DE" dirty="0" smtClean="0"/>
          </a:p>
          <a:p>
            <a:pPr lvl="1"/>
            <a:endParaRPr lang="de-DE" dirty="0" smtClean="0"/>
          </a:p>
          <a:p>
            <a:r>
              <a:rPr lang="de-DE" dirty="0" err="1" smtClean="0"/>
              <a:t>Visualization</a:t>
            </a:r>
            <a:endParaRPr lang="de-DE" dirty="0" smtClean="0"/>
          </a:p>
          <a:p>
            <a:pPr lvl="1"/>
            <a:r>
              <a:rPr lang="de-DE" dirty="0" smtClean="0"/>
              <a:t>d3.js</a:t>
            </a:r>
          </a:p>
          <a:p>
            <a:pPr lvl="1"/>
            <a:r>
              <a:rPr lang="de-DE" dirty="0" smtClean="0"/>
              <a:t>bar </a:t>
            </a:r>
            <a:r>
              <a:rPr lang="de-DE" dirty="0" err="1" smtClean="0"/>
              <a:t>chart</a:t>
            </a:r>
            <a:endParaRPr lang="de-DE" dirty="0" smtClean="0"/>
          </a:p>
          <a:p>
            <a:pPr lvl="1"/>
            <a:r>
              <a:rPr lang="de-DE" dirty="0" err="1" smtClean="0"/>
              <a:t>Processes</a:t>
            </a:r>
            <a:r>
              <a:rPr lang="de-DE" dirty="0" smtClean="0"/>
              <a:t> </a:t>
            </a:r>
            <a:r>
              <a:rPr lang="de-DE" dirty="0" err="1" smtClean="0"/>
              <a:t>csv</a:t>
            </a:r>
            <a:r>
              <a:rPr lang="de-DE" dirty="0" smtClean="0"/>
              <a:t> </a:t>
            </a:r>
            <a:r>
              <a:rPr lang="de-DE" dirty="0" err="1" smtClean="0"/>
              <a:t>file</a:t>
            </a:r>
            <a:endParaRPr lang="de-DE" dirty="0" smtClean="0"/>
          </a:p>
          <a:p>
            <a:pPr lvl="1"/>
            <a:endParaRPr lang="de-DE" dirty="0" smtClean="0"/>
          </a:p>
          <a:p>
            <a:pPr marL="201168" lvl="1" indent="0">
              <a:buNone/>
            </a:pPr>
            <a:endParaRPr lang="en-US" dirty="0">
              <a:hlinkClick r:id="rId2"/>
            </a:endParaRPr>
          </a:p>
          <a:p>
            <a:pPr lvl="1"/>
            <a:endParaRPr lang="en-US" dirty="0">
              <a:hlinkClick r:id="rId3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9312" y="1215473"/>
            <a:ext cx="1760882" cy="1760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535" y="3114675"/>
            <a:ext cx="1775934" cy="157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78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User feedback to determine relevance (options)</a:t>
                </a:r>
              </a:p>
              <a:p>
                <a:pPr lvl="1"/>
                <a:r>
                  <a:rPr lang="en-US" dirty="0" smtClean="0"/>
                  <a:t>User ranks suggestions</a:t>
                </a:r>
                <a:r>
                  <a:rPr lang="en-US" dirty="0"/>
                  <a:t> </a:t>
                </a:r>
                <a:r>
                  <a:rPr lang="en-US" dirty="0" smtClean="0"/>
                  <a:t>to not relevant and  relevant</a:t>
                </a:r>
              </a:p>
              <a:p>
                <a:pPr lvl="1"/>
                <a:r>
                  <a:rPr lang="de-DE" dirty="0" err="1" smtClean="0"/>
                  <a:t>Creating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website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feedback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Crowdsourcing</a:t>
                </a:r>
                <a:r>
                  <a:rPr lang="de-DE" dirty="0" smtClean="0"/>
                  <a:t> </a:t>
                </a:r>
              </a:p>
              <a:p>
                <a:pPr lvl="1"/>
                <a:r>
                  <a:rPr lang="de-DE" dirty="0" smtClean="0"/>
                  <a:t>Internal in </a:t>
                </a:r>
                <a:r>
                  <a:rPr lang="de-DE" dirty="0" err="1" smtClean="0"/>
                  <a:t>team</a:t>
                </a:r>
                <a:endParaRPr lang="en-US" dirty="0"/>
              </a:p>
              <a:p>
                <a:r>
                  <a:rPr lang="de-DE" dirty="0" smtClean="0"/>
                  <a:t>Further </a:t>
                </a:r>
                <a:r>
                  <a:rPr lang="de-DE" dirty="0" err="1"/>
                  <a:t>calculation</a:t>
                </a:r>
                <a:endParaRPr lang="en-US" dirty="0"/>
              </a:p>
              <a:p>
                <a:pPr lvl="1"/>
                <a:r>
                  <a:rPr lang="en-US" dirty="0" smtClean="0"/>
                  <a:t>A = relevant set of information</a:t>
                </a:r>
              </a:p>
              <a:p>
                <a:pPr lvl="1"/>
                <a:r>
                  <a:rPr lang="en-US" dirty="0" smtClean="0"/>
                  <a:t>B = retrieved set of information</a:t>
                </a:r>
              </a:p>
              <a:p>
                <a:pPr lvl="1"/>
                <a:r>
                  <a:rPr lang="en-US" dirty="0" smtClean="0"/>
                  <a:t>Precision 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mtClean="0">
                                <a:latin typeface="Cambria Math"/>
                              </a:rPr>
                              <m:t>𝐴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∩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𝐵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>
                                <a:latin typeface="Cambria Math"/>
                              </a:rPr>
                              <m:t>𝐴</m:t>
                            </m:r>
                          </m:e>
                        </m:d>
                      </m:den>
                    </m:f>
                  </m:oMath>
                </a14:m>
                <a:r>
                  <a:rPr lang="en-US" dirty="0" smtClean="0"/>
                  <a:t>	</a:t>
                </a:r>
              </a:p>
              <a:p>
                <a:pPr lvl="1"/>
                <a:r>
                  <a:rPr lang="en-US" dirty="0" smtClean="0"/>
                  <a:t>Recall  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mtClean="0">
                                <a:latin typeface="Cambria Math"/>
                              </a:rPr>
                              <m:t>𝐴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∩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𝐵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mtClean="0">
                                <a:latin typeface="Cambria Math"/>
                              </a:rPr>
                              <m:t>𝐵</m:t>
                            </m:r>
                          </m:e>
                        </m:d>
                      </m:den>
                    </m:f>
                  </m:oMath>
                </a14:m>
                <a:endParaRPr lang="en-US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15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Future </a:t>
            </a:r>
            <a:r>
              <a:rPr lang="de-DE" dirty="0" err="1" smtClean="0"/>
              <a:t>plans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87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Editier</a:t>
            </a:r>
            <a:r>
              <a:rPr lang="de-DE" dirty="0"/>
              <a:t>/TODO Listen (Moritz)</a:t>
            </a:r>
          </a:p>
          <a:p>
            <a:r>
              <a:rPr lang="de-DE" dirty="0"/>
              <a:t> - </a:t>
            </a:r>
            <a:r>
              <a:rPr lang="de-DE" dirty="0" err="1" smtClean="0"/>
              <a:t>Misfits</a:t>
            </a:r>
            <a:r>
              <a:rPr lang="de-DE" dirty="0" smtClean="0"/>
              <a:t> – </a:t>
            </a:r>
            <a:r>
              <a:rPr lang="de-DE" dirty="0" err="1" smtClean="0"/>
              <a:t>prove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example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/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done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api</a:t>
            </a:r>
            <a:endParaRPr lang="de-DE" dirty="0"/>
          </a:p>
          <a:p>
            <a:r>
              <a:rPr lang="de-DE" dirty="0"/>
              <a:t> </a:t>
            </a:r>
          </a:p>
          <a:p>
            <a:r>
              <a:rPr lang="de-DE" dirty="0"/>
              <a:t>Mögliche Zukunftspläne (Moritz)</a:t>
            </a:r>
          </a:p>
          <a:p>
            <a:r>
              <a:rPr lang="de-DE" dirty="0"/>
              <a:t> - Ranking </a:t>
            </a:r>
            <a:r>
              <a:rPr lang="de-DE" dirty="0" err="1"/>
              <a:t>Adjustment</a:t>
            </a:r>
            <a:endParaRPr lang="de-DE" dirty="0"/>
          </a:p>
          <a:p>
            <a:r>
              <a:rPr lang="de-DE" dirty="0"/>
              <a:t> </a:t>
            </a:r>
          </a:p>
          <a:p>
            <a:r>
              <a:rPr lang="de-DE" dirty="0" err="1"/>
              <a:t>Classifier</a:t>
            </a:r>
            <a:r>
              <a:rPr lang="de-DE" dirty="0"/>
              <a:t> (Moritz)</a:t>
            </a:r>
          </a:p>
          <a:p>
            <a:r>
              <a:rPr lang="de-DE" dirty="0"/>
              <a:t> - </a:t>
            </a:r>
            <a:r>
              <a:rPr lang="de-DE" dirty="0" smtClean="0"/>
              <a:t>TFIDF – </a:t>
            </a:r>
            <a:r>
              <a:rPr lang="de-DE" dirty="0" err="1" smtClean="0"/>
              <a:t>relevance</a:t>
            </a:r>
            <a:r>
              <a:rPr lang="de-DE" dirty="0" smtClean="0"/>
              <a:t> </a:t>
            </a:r>
            <a:r>
              <a:rPr lang="de-DE" dirty="0" err="1" smtClean="0"/>
              <a:t>word</a:t>
            </a:r>
            <a:r>
              <a:rPr lang="de-DE" dirty="0" smtClean="0"/>
              <a:t> in a </a:t>
            </a:r>
            <a:r>
              <a:rPr lang="de-DE" dirty="0" err="1" smtClean="0"/>
              <a:t>document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relevance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suggestion</a:t>
            </a:r>
            <a:r>
              <a:rPr lang="de-DE" dirty="0" smtClean="0"/>
              <a:t>/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endParaRPr lang="de-DE" dirty="0"/>
          </a:p>
          <a:p>
            <a:r>
              <a:rPr lang="de-DE" dirty="0"/>
              <a:t> - aktuelles überarbeiten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FAAA-D52C-4AED-8C46-48E0F4754DAC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6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Edit </a:t>
            </a:r>
            <a:r>
              <a:rPr lang="de-DE" dirty="0" err="1" smtClean="0"/>
              <a:t>lists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DE" dirty="0" err="1" smtClean="0"/>
              <a:t>Suggester</a:t>
            </a:r>
            <a:r>
              <a:rPr lang="de-DE" dirty="0" smtClean="0"/>
              <a:t> API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queried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automatically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b="1" dirty="0" err="1" smtClean="0"/>
              <a:t>customized</a:t>
            </a:r>
            <a:r>
              <a:rPr lang="de-DE" dirty="0" smtClean="0"/>
              <a:t> Edit </a:t>
            </a:r>
            <a:r>
              <a:rPr lang="de-DE" dirty="0" err="1" smtClean="0"/>
              <a:t>lists</a:t>
            </a:r>
            <a:endParaRPr lang="de-DE" dirty="0"/>
          </a:p>
          <a:p>
            <a:endParaRPr lang="de-DE" sz="1800" dirty="0"/>
          </a:p>
          <a:p>
            <a:r>
              <a:rPr lang="de-DE" dirty="0" err="1" smtClean="0"/>
              <a:t>important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:</a:t>
            </a:r>
            <a:endParaRPr lang="de-DE" sz="1800" dirty="0"/>
          </a:p>
          <a:p>
            <a:pPr lvl="1"/>
            <a:r>
              <a:rPr lang="de-DE" dirty="0" smtClean="0"/>
              <a:t>User </a:t>
            </a:r>
            <a:r>
              <a:rPr lang="de-DE" dirty="0" err="1" smtClean="0"/>
              <a:t>interested</a:t>
            </a:r>
            <a:r>
              <a:rPr lang="de-DE" dirty="0" smtClean="0"/>
              <a:t> in </a:t>
            </a:r>
            <a:r>
              <a:rPr lang="de-DE" dirty="0" err="1" smtClean="0"/>
              <a:t>specific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(</a:t>
            </a:r>
            <a:r>
              <a:rPr lang="de-DE" dirty="0" err="1" smtClean="0"/>
              <a:t>maybe</a:t>
            </a:r>
            <a:r>
              <a:rPr lang="de-DE" dirty="0" smtClean="0"/>
              <a:t> an expert)</a:t>
            </a:r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r>
              <a:rPr lang="de-DE" sz="2000" dirty="0" err="1" smtClean="0"/>
              <a:t>Existing</a:t>
            </a:r>
            <a:r>
              <a:rPr lang="de-DE" sz="2000" dirty="0" smtClean="0"/>
              <a:t> </a:t>
            </a:r>
            <a:r>
              <a:rPr lang="de-DE" sz="2000" dirty="0" err="1" smtClean="0"/>
              <a:t>solution</a:t>
            </a:r>
            <a:r>
              <a:rPr lang="de-DE" sz="2000" dirty="0" smtClean="0"/>
              <a:t> in form </a:t>
            </a:r>
            <a:r>
              <a:rPr lang="de-DE" sz="2000" dirty="0" err="1" smtClean="0"/>
              <a:t>of</a:t>
            </a:r>
            <a:r>
              <a:rPr lang="de-DE" sz="2000" dirty="0" smtClean="0"/>
              <a:t> Python Script:</a:t>
            </a:r>
            <a:endParaRPr lang="de-DE" dirty="0" smtClean="0"/>
          </a:p>
          <a:p>
            <a:pPr lvl="1"/>
            <a:r>
              <a:rPr lang="de-DE" dirty="0" smtClean="0"/>
              <a:t>Input: List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/>
            <a:r>
              <a:rPr lang="de-DE" dirty="0" smtClean="0"/>
              <a:t>Goes </a:t>
            </a:r>
            <a:r>
              <a:rPr lang="de-DE" dirty="0" err="1" smtClean="0"/>
              <a:t>through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wikidata</a:t>
            </a:r>
            <a:r>
              <a:rPr lang="de-DE" dirty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offset</a:t>
            </a:r>
            <a:r>
              <a:rPr lang="de-DE" dirty="0"/>
              <a:t>/</a:t>
            </a:r>
            <a:r>
              <a:rPr lang="de-DE" dirty="0" err="1" smtClean="0"/>
              <a:t>limit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choosen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item:</a:t>
            </a:r>
          </a:p>
          <a:p>
            <a:pPr lvl="2"/>
            <a:r>
              <a:rPr lang="de-DE" sz="1800" dirty="0" smtClean="0"/>
              <a:t>Scans </a:t>
            </a:r>
            <a:r>
              <a:rPr lang="de-DE" sz="1800" dirty="0" err="1" smtClean="0"/>
              <a:t>suggestions</a:t>
            </a:r>
            <a:r>
              <a:rPr lang="de-DE" sz="1800" dirty="0"/>
              <a:t> </a:t>
            </a:r>
            <a:r>
              <a:rPr lang="de-DE" sz="1800" dirty="0" err="1" smtClean="0"/>
              <a:t>returned</a:t>
            </a:r>
            <a:r>
              <a:rPr lang="de-DE" sz="1800" dirty="0" smtClean="0"/>
              <a:t> </a:t>
            </a:r>
            <a:r>
              <a:rPr lang="de-DE" sz="1800" dirty="0" err="1" smtClean="0"/>
              <a:t>by</a:t>
            </a:r>
            <a:r>
              <a:rPr lang="de-DE" sz="1800" dirty="0" smtClean="0"/>
              <a:t> API </a:t>
            </a:r>
            <a:r>
              <a:rPr lang="de-DE" sz="1800" dirty="0" err="1" smtClean="0"/>
              <a:t>based</a:t>
            </a:r>
            <a:r>
              <a:rPr lang="de-DE" sz="1800" dirty="0" smtClean="0"/>
              <a:t> on </a:t>
            </a:r>
            <a:r>
              <a:rPr lang="de-DE" sz="1800" dirty="0" err="1" smtClean="0"/>
              <a:t>existing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properties</a:t>
            </a:r>
            <a:endParaRPr lang="de-DE" sz="1800" dirty="0"/>
          </a:p>
          <a:p>
            <a:pPr lvl="2"/>
            <a:r>
              <a:rPr lang="de-DE" sz="1800" dirty="0" err="1" smtClean="0"/>
              <a:t>Adds</a:t>
            </a:r>
            <a:r>
              <a:rPr lang="de-DE" sz="1800" dirty="0" smtClean="0"/>
              <a:t> item </a:t>
            </a:r>
            <a:r>
              <a:rPr lang="de-DE" sz="1800" dirty="0" err="1" smtClean="0"/>
              <a:t>to</a:t>
            </a:r>
            <a:r>
              <a:rPr lang="de-DE" sz="1800" dirty="0" smtClean="0"/>
              <a:t> Edit </a:t>
            </a:r>
            <a:r>
              <a:rPr lang="de-DE" sz="1800" dirty="0" err="1" smtClean="0"/>
              <a:t>list</a:t>
            </a:r>
            <a:r>
              <a:rPr lang="de-DE" sz="1800" dirty="0" smtClean="0"/>
              <a:t>, </a:t>
            </a:r>
            <a:r>
              <a:rPr lang="de-DE" sz="1800" dirty="0" err="1" smtClean="0"/>
              <a:t>if</a:t>
            </a:r>
            <a:r>
              <a:rPr lang="de-DE" sz="1800" dirty="0" smtClean="0"/>
              <a:t> </a:t>
            </a:r>
            <a:r>
              <a:rPr lang="de-DE" sz="1800" dirty="0" err="1" smtClean="0"/>
              <a:t>it</a:t>
            </a:r>
            <a:r>
              <a:rPr lang="de-DE" sz="1800" dirty="0" smtClean="0"/>
              <a:t> </a:t>
            </a:r>
            <a:r>
              <a:rPr lang="de-DE" sz="1800" dirty="0" err="1" smtClean="0"/>
              <a:t>is</a:t>
            </a:r>
            <a:r>
              <a:rPr lang="de-DE" sz="1800" dirty="0" smtClean="0"/>
              <a:t> </a:t>
            </a:r>
            <a:r>
              <a:rPr lang="de-DE" sz="1800" b="1" dirty="0" err="1" smtClean="0"/>
              <a:t>likely</a:t>
            </a:r>
            <a:r>
              <a:rPr lang="de-DE" sz="1800" dirty="0" smtClean="0"/>
              <a:t> </a:t>
            </a:r>
            <a:r>
              <a:rPr lang="de-DE" sz="1800" dirty="0" err="1" smtClean="0"/>
              <a:t>missing</a:t>
            </a:r>
            <a:r>
              <a:rPr lang="de-DE" sz="1800" dirty="0" smtClean="0"/>
              <a:t> </a:t>
            </a:r>
            <a:r>
              <a:rPr lang="de-DE" sz="1800" dirty="0" err="1" smtClean="0"/>
              <a:t>one</a:t>
            </a:r>
            <a:r>
              <a:rPr lang="de-DE" sz="1800" dirty="0" smtClean="0"/>
              <a:t> (</a:t>
            </a:r>
            <a:r>
              <a:rPr lang="de-DE" sz="1800" dirty="0" err="1" smtClean="0"/>
              <a:t>or</a:t>
            </a:r>
            <a:r>
              <a:rPr lang="de-DE" sz="1800" dirty="0" smtClean="0"/>
              <a:t> </a:t>
            </a:r>
            <a:r>
              <a:rPr lang="de-DE" sz="1800" dirty="0" err="1" smtClean="0"/>
              <a:t>more</a:t>
            </a:r>
            <a:r>
              <a:rPr lang="de-DE" sz="1800" dirty="0" smtClean="0"/>
              <a:t>)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</a:t>
            </a:r>
            <a:r>
              <a:rPr lang="de-DE" sz="1800" dirty="0" err="1" smtClean="0"/>
              <a:t>specified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properties</a:t>
            </a:r>
            <a:endParaRPr lang="de-DE" sz="1800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DD319-132C-4399-878C-6A8C92DE0A36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14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</a:t>
            </a:r>
            <a:r>
              <a:rPr lang="de-DE" dirty="0" err="1" smtClean="0"/>
              <a:t>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25182" y="1369682"/>
            <a:ext cx="11277600" cy="474699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b="1" dirty="0" err="1" smtClean="0"/>
              <a:t>Classifier</a:t>
            </a:r>
            <a:r>
              <a:rPr lang="de-DE" b="1" dirty="0" smtClean="0"/>
              <a:t>-Value-Pairs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appropriate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>
                <a:cs typeface="Aharoni" panose="02010803020104030203" pitchFamily="2" charset="-79"/>
              </a:rPr>
              <a:t>Generating </a:t>
            </a:r>
            <a:r>
              <a:rPr lang="de-DE" dirty="0" err="1">
                <a:cs typeface="Aharoni" panose="02010803020104030203" pitchFamily="2" charset="-79"/>
              </a:rPr>
              <a:t>suggestions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>
                <a:cs typeface="Aharoni" panose="02010803020104030203" pitchFamily="2" charset="-79"/>
              </a:rPr>
              <a:t>based</a:t>
            </a:r>
            <a:r>
              <a:rPr lang="de-DE" dirty="0">
                <a:cs typeface="Aharoni" panose="02010803020104030203" pitchFamily="2" charset="-79"/>
              </a:rPr>
              <a:t> on </a:t>
            </a:r>
            <a:r>
              <a:rPr lang="de-DE" dirty="0" err="1">
                <a:cs typeface="Aharoni" panose="02010803020104030203" pitchFamily="2" charset="-79"/>
              </a:rPr>
              <a:t>classifiers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analog </a:t>
            </a:r>
            <a:r>
              <a:rPr lang="de-DE" dirty="0" err="1" smtClean="0">
                <a:cs typeface="Aharoni" panose="02010803020104030203" pitchFamily="2" charset="-79"/>
              </a:rPr>
              <a:t>to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what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done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now</a:t>
            </a:r>
            <a:endParaRPr lang="de-DE" dirty="0" smtClean="0">
              <a:cs typeface="Aharoni" panose="02010803020104030203" pitchFamily="2" charset="-79"/>
            </a:endParaRPr>
          </a:p>
          <a:p>
            <a:pPr marL="0" indent="0">
              <a:lnSpc>
                <a:spcPct val="100000"/>
              </a:lnSpc>
              <a:buNone/>
            </a:pPr>
            <a:endParaRPr lang="de-D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Ideas</a:t>
            </a:r>
            <a:r>
              <a:rPr lang="de-DE" dirty="0" smtClean="0"/>
              <a:t> on </a:t>
            </a:r>
            <a:r>
              <a:rPr lang="de-DE" dirty="0" err="1" smtClean="0"/>
              <a:t>identifying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/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They</a:t>
            </a:r>
            <a:r>
              <a:rPr lang="de-DE" dirty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frequently</a:t>
            </a:r>
            <a:r>
              <a:rPr lang="de-DE" dirty="0"/>
              <a:t> -&gt;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guess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represented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an item in </a:t>
            </a:r>
            <a:r>
              <a:rPr lang="de-DE" dirty="0" err="1" smtClean="0"/>
              <a:t>wikidata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derive</a:t>
            </a:r>
            <a:r>
              <a:rPr lang="de-DE" dirty="0" smtClean="0"/>
              <a:t> </a:t>
            </a:r>
            <a:r>
              <a:rPr lang="de-DE" b="1" dirty="0" smtClean="0"/>
              <a:t>relevant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-Value-Pairs</a:t>
            </a:r>
          </a:p>
          <a:p>
            <a:pPr marL="0" indent="0">
              <a:buNone/>
            </a:pPr>
            <a:endParaRPr lang="de-DE" sz="1800" dirty="0" smtClean="0"/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98A5-2716-4CB2-9BCB-772048B2F652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9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TF IDF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4108" y="1326995"/>
            <a:ext cx="11277600" cy="4746997"/>
          </a:xfrm>
        </p:spPr>
        <p:txBody>
          <a:bodyPr>
            <a:normAutofit/>
          </a:bodyPr>
          <a:lstStyle/>
          <a:p>
            <a:r>
              <a:rPr lang="de-DE" dirty="0" err="1" smtClean="0"/>
              <a:t>Measure</a:t>
            </a:r>
            <a:r>
              <a:rPr lang="de-DE" dirty="0" smtClean="0"/>
              <a:t> </a:t>
            </a:r>
            <a:r>
              <a:rPr lang="de-DE" dirty="0" err="1"/>
              <a:t>o</a:t>
            </a:r>
            <a:r>
              <a:rPr lang="de-DE" dirty="0" err="1" smtClean="0"/>
              <a:t>riginally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reflect</a:t>
            </a:r>
            <a:r>
              <a:rPr lang="de-DE" dirty="0" smtClean="0"/>
              <a:t> </a:t>
            </a:r>
            <a:r>
              <a:rPr lang="de-DE" dirty="0" err="1" smtClean="0"/>
              <a:t>relevance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term</a:t>
            </a:r>
            <a:r>
              <a:rPr lang="de-DE" dirty="0" smtClean="0"/>
              <a:t> </a:t>
            </a:r>
            <a:r>
              <a:rPr lang="de-DE" b="1" dirty="0" smtClean="0"/>
              <a:t>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document</a:t>
            </a:r>
            <a:r>
              <a:rPr lang="de-DE" dirty="0" smtClean="0"/>
              <a:t> </a:t>
            </a:r>
            <a:r>
              <a:rPr lang="de-DE" b="1" dirty="0" smtClean="0"/>
              <a:t>d</a:t>
            </a:r>
            <a:r>
              <a:rPr lang="de-DE" dirty="0" smtClean="0"/>
              <a:t> in a </a:t>
            </a:r>
            <a:r>
              <a:rPr lang="de-DE" dirty="0" err="1" smtClean="0"/>
              <a:t>collection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documents</a:t>
            </a:r>
            <a:r>
              <a:rPr lang="de-DE" dirty="0" smtClean="0"/>
              <a:t> </a:t>
            </a:r>
            <a:r>
              <a:rPr lang="de-DE" b="1" dirty="0" smtClean="0"/>
              <a:t>D</a:t>
            </a:r>
            <a:r>
              <a:rPr lang="de-DE" dirty="0" smtClean="0"/>
              <a:t>:</a:t>
            </a:r>
          </a:p>
          <a:p>
            <a:endParaRPr lang="de-DE" dirty="0" smtClean="0"/>
          </a:p>
          <a:p>
            <a:pPr lvl="1"/>
            <a:endParaRPr lang="de-DE" dirty="0" smtClean="0"/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endParaRPr lang="de-DE" dirty="0" smtClean="0"/>
          </a:p>
          <a:p>
            <a:pPr marL="201168" lvl="1" indent="0">
              <a:buNone/>
            </a:pPr>
            <a:endParaRPr lang="de-DE" sz="2000" dirty="0"/>
          </a:p>
          <a:p>
            <a:pPr marL="201168" lvl="1" indent="0">
              <a:buNone/>
            </a:pPr>
            <a:r>
              <a:rPr lang="de-DE" sz="2000" dirty="0" smtClean="0"/>
              <a:t>Same </a:t>
            </a:r>
            <a:r>
              <a:rPr lang="de-DE" sz="2000" dirty="0" err="1" smtClean="0"/>
              <a:t>idea</a:t>
            </a:r>
            <a:r>
              <a:rPr lang="de-DE" sz="2000" dirty="0" smtClean="0"/>
              <a:t> </a:t>
            </a:r>
            <a:r>
              <a:rPr lang="de-DE" sz="2000" dirty="0" err="1" smtClean="0"/>
              <a:t>can</a:t>
            </a:r>
            <a:r>
              <a:rPr lang="de-DE" sz="2000" dirty="0" smtClean="0"/>
              <a:t> </a:t>
            </a:r>
            <a:r>
              <a:rPr lang="de-DE" sz="2000" dirty="0" err="1" smtClean="0"/>
              <a:t>be</a:t>
            </a:r>
            <a:r>
              <a:rPr lang="de-DE" sz="2000" dirty="0" smtClean="0"/>
              <a:t> </a:t>
            </a:r>
            <a:r>
              <a:rPr lang="de-DE" sz="2000" dirty="0" err="1" smtClean="0"/>
              <a:t>applied</a:t>
            </a:r>
            <a:r>
              <a:rPr lang="de-DE" sz="2000" dirty="0" smtClean="0"/>
              <a:t> in </a:t>
            </a:r>
            <a:r>
              <a:rPr lang="de-DE" sz="2000" dirty="0" err="1" smtClean="0"/>
              <a:t>order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rate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relevance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a </a:t>
            </a:r>
            <a:r>
              <a:rPr lang="de-DE" sz="2000" dirty="0" err="1" smtClean="0"/>
              <a:t>property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a </a:t>
            </a:r>
            <a:r>
              <a:rPr lang="de-DE" sz="2000" dirty="0" err="1" smtClean="0"/>
              <a:t>class</a:t>
            </a:r>
            <a:r>
              <a:rPr lang="de-DE" sz="2000" dirty="0" smtClean="0"/>
              <a:t>:</a:t>
            </a:r>
          </a:p>
          <a:p>
            <a:pPr marL="201168" lvl="1" indent="0">
              <a:buNone/>
            </a:pPr>
            <a:endParaRPr lang="de-DE" dirty="0"/>
          </a:p>
          <a:p>
            <a:pPr lvl="1"/>
            <a:r>
              <a:rPr lang="de-DE" dirty="0" smtClean="0"/>
              <a:t>Term -&gt; </a:t>
            </a:r>
            <a:r>
              <a:rPr lang="de-DE" dirty="0" err="1" smtClean="0"/>
              <a:t>property</a:t>
            </a:r>
            <a:endParaRPr lang="de-DE" dirty="0"/>
          </a:p>
          <a:p>
            <a:pPr lvl="1"/>
            <a:r>
              <a:rPr lang="de-DE" dirty="0" err="1"/>
              <a:t>Document</a:t>
            </a:r>
            <a:r>
              <a:rPr lang="de-DE" dirty="0"/>
              <a:t> </a:t>
            </a:r>
            <a:r>
              <a:rPr lang="de-DE" dirty="0" smtClean="0"/>
              <a:t>-&gt;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smtClean="0"/>
              <a:t>/ </a:t>
            </a:r>
            <a:r>
              <a:rPr lang="de-DE" dirty="0"/>
              <a:t>all </a:t>
            </a:r>
            <a:r>
              <a:rPr lang="de-DE" dirty="0" err="1"/>
              <a:t>items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classifier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 smtClean="0"/>
              <a:t>pairs</a:t>
            </a:r>
            <a:endParaRPr lang="de-DE" dirty="0"/>
          </a:p>
          <a:p>
            <a:pPr lvl="1"/>
            <a:r>
              <a:rPr lang="de-DE" dirty="0" err="1" smtClean="0"/>
              <a:t>Collection</a:t>
            </a:r>
            <a:r>
              <a:rPr lang="de-DE" dirty="0" smtClean="0"/>
              <a:t> </a:t>
            </a:r>
            <a:r>
              <a:rPr lang="de-DE" dirty="0"/>
              <a:t>-&gt; all </a:t>
            </a:r>
            <a:r>
              <a:rPr lang="de-DE" dirty="0" err="1"/>
              <a:t>items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 smtClean="0"/>
              <a:t>classifier</a:t>
            </a:r>
            <a:endParaRPr lang="de-DE" dirty="0"/>
          </a:p>
          <a:p>
            <a:pPr lvl="1"/>
            <a:r>
              <a:rPr lang="de-DE" dirty="0" smtClean="0"/>
              <a:t>Term </a:t>
            </a:r>
            <a:r>
              <a:rPr lang="de-DE" dirty="0" err="1" smtClean="0"/>
              <a:t>Frequency</a:t>
            </a:r>
            <a:r>
              <a:rPr lang="de-DE" dirty="0" smtClean="0"/>
              <a:t> (</a:t>
            </a:r>
            <a:r>
              <a:rPr lang="de-DE" dirty="0" err="1" smtClean="0"/>
              <a:t>tf</a:t>
            </a:r>
            <a:r>
              <a:rPr lang="de-DE" dirty="0" smtClean="0"/>
              <a:t>)-&gt; </a:t>
            </a:r>
            <a:r>
              <a:rPr lang="de-DE" dirty="0" err="1" smtClean="0"/>
              <a:t>occurences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in </a:t>
            </a:r>
            <a:r>
              <a:rPr lang="de-DE" dirty="0" err="1" smtClean="0"/>
              <a:t>class</a:t>
            </a:r>
            <a:r>
              <a:rPr lang="de-DE" dirty="0"/>
              <a:t> </a:t>
            </a:r>
            <a:r>
              <a:rPr lang="de-DE" dirty="0" err="1" smtClean="0"/>
              <a:t>divided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Inverse </a:t>
            </a:r>
            <a:r>
              <a:rPr lang="de-DE" dirty="0" err="1" smtClean="0"/>
              <a:t>Document</a:t>
            </a:r>
            <a:r>
              <a:rPr lang="de-DE" dirty="0" smtClean="0"/>
              <a:t> </a:t>
            </a:r>
            <a:r>
              <a:rPr lang="de-DE" dirty="0" err="1" smtClean="0"/>
              <a:t>Frequency</a:t>
            </a:r>
            <a:r>
              <a:rPr lang="de-DE" dirty="0" smtClean="0"/>
              <a:t> (</a:t>
            </a:r>
            <a:r>
              <a:rPr lang="de-DE" dirty="0" err="1" smtClean="0"/>
              <a:t>idf</a:t>
            </a:r>
            <a:r>
              <a:rPr lang="de-DE" dirty="0" smtClean="0"/>
              <a:t>) -&gt;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divided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examined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endParaRPr lang="de-DE" dirty="0" smtClean="0"/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5" name="Bild 4" descr="t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33" y="2005715"/>
            <a:ext cx="3133817" cy="557123"/>
          </a:xfrm>
          <a:prstGeom prst="rect">
            <a:avLst/>
          </a:prstGeom>
        </p:spPr>
      </p:pic>
      <p:pic>
        <p:nvPicPr>
          <p:cNvPr id="10" name="Bild 9" descr="idf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331" y="1993125"/>
            <a:ext cx="3401805" cy="581721"/>
          </a:xfrm>
          <a:prstGeom prst="rect">
            <a:avLst/>
          </a:prstGeom>
        </p:spPr>
      </p:pic>
      <p:pic>
        <p:nvPicPr>
          <p:cNvPr id="11" name="Bild 10" descr="tfidf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876" y="2159164"/>
            <a:ext cx="3556000" cy="26670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27AC3-BB28-46AE-A757-A4F494151E18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9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consider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datatype</a:t>
            </a:r>
            <a:r>
              <a:rPr lang="de-DE" dirty="0" smtClean="0"/>
              <a:t> item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</a:t>
            </a:r>
            <a:r>
              <a:rPr lang="de-DE" dirty="0" err="1" smtClean="0"/>
              <a:t>the</a:t>
            </a:r>
            <a:r>
              <a:rPr lang="de-DE" dirty="0" smtClean="0"/>
              <a:t> 10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Rate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p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follows</a:t>
            </a:r>
            <a:r>
              <a:rPr lang="de-DE" dirty="0" smtClean="0"/>
              <a:t>:</a:t>
            </a:r>
          </a:p>
          <a:p>
            <a:pPr marL="201168" lvl="1" indent="0">
              <a:buNone/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Find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10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frequent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values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p (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common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classes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every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do:</a:t>
            </a: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find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7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properties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with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highest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idf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rating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regarding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compute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average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rating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Compute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overall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average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rating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p</a:t>
            </a:r>
          </a:p>
          <a:p>
            <a:pPr marL="201168" lvl="1" indent="0">
              <a:buNone/>
            </a:pPr>
            <a:endParaRPr lang="de-DE" dirty="0"/>
          </a:p>
          <a:p>
            <a:pPr marL="329883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Satisfying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> -&gt; </a:t>
            </a:r>
            <a:r>
              <a:rPr lang="de-DE" b="1" dirty="0" smtClean="0"/>
              <a:t>Top </a:t>
            </a:r>
            <a:r>
              <a:rPr lang="de-DE" b="1" dirty="0" err="1" smtClean="0"/>
              <a:t>rated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: </a:t>
            </a:r>
            <a:r>
              <a:rPr lang="de-DE" dirty="0" err="1" smtClean="0"/>
              <a:t>instanceOf</a:t>
            </a:r>
            <a:r>
              <a:rPr lang="de-DE" dirty="0" smtClean="0"/>
              <a:t> &amp; </a:t>
            </a:r>
            <a:r>
              <a:rPr lang="de-DE" dirty="0" err="1" smtClean="0"/>
              <a:t>occupation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98E68-181D-41CB-A7FA-BB84D97AF564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“</a:t>
            </a:r>
            <a:r>
              <a:rPr lang="de-DE" dirty="0" err="1" smtClean="0"/>
              <a:t>Misfits</a:t>
            </a:r>
            <a:r>
              <a:rPr lang="de-DE" dirty="0" smtClean="0"/>
              <a:t>“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Goal:</a:t>
                </a:r>
              </a:p>
              <a:p>
                <a:pPr lvl="1"/>
                <a:r>
                  <a:rPr lang="de-DE" dirty="0" err="1" smtClean="0"/>
                  <a:t>Given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identify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those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unlikely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compatible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rest</a:t>
                </a:r>
                <a:endParaRPr lang="de-DE" dirty="0"/>
              </a:p>
              <a:p>
                <a:pPr lvl="1"/>
                <a:endParaRPr lang="de-DE" b="1" dirty="0" smtClean="0"/>
              </a:p>
              <a:p>
                <a:pPr marL="201168" lvl="1" indent="0">
                  <a:buNone/>
                </a:pPr>
                <a:r>
                  <a:rPr lang="de-DE" sz="2000" dirty="0" smtClean="0"/>
                  <a:t>Approach:</a:t>
                </a:r>
              </a:p>
              <a:p>
                <a:pPr lvl="1"/>
                <a:r>
                  <a:rPr lang="de-DE" dirty="0" err="1" smtClean="0"/>
                  <a:t>Use</a:t>
                </a:r>
                <a:r>
                  <a:rPr lang="de-DE" dirty="0" smtClean="0"/>
                  <a:t> </a:t>
                </a:r>
                <a:r>
                  <a:rPr lang="de-DE" dirty="0"/>
                  <a:t>same </a:t>
                </a:r>
                <a:r>
                  <a:rPr lang="de-DE" dirty="0" err="1"/>
                  <a:t>strategy</a:t>
                </a:r>
                <a:r>
                  <a:rPr lang="de-DE" dirty="0"/>
                  <a:t> </a:t>
                </a:r>
                <a:r>
                  <a:rPr lang="de-DE" dirty="0" err="1"/>
                  <a:t>and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utilized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generating</a:t>
                </a:r>
                <a:r>
                  <a:rPr lang="de-DE" dirty="0"/>
                  <a:t> </a:t>
                </a:r>
                <a:r>
                  <a:rPr lang="de-DE" dirty="0" err="1" smtClean="0"/>
                  <a:t>suggestions</a:t>
                </a:r>
                <a:endParaRPr lang="de-DE" sz="1800" dirty="0" smtClean="0"/>
              </a:p>
              <a:p>
                <a:pPr lvl="1"/>
                <a:r>
                  <a:rPr lang="de-DE" sz="1800" dirty="0" err="1" smtClean="0"/>
                  <a:t>Given</a:t>
                </a:r>
                <a:r>
                  <a:rPr lang="de-DE" sz="1800" dirty="0" smtClean="0"/>
                  <a:t> a </a:t>
                </a:r>
                <a:r>
                  <a:rPr lang="de-DE" sz="1800" dirty="0" err="1" smtClean="0"/>
                  <a:t>set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of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properties</a:t>
                </a:r>
                <a:r>
                  <a:rPr lang="de-DE" sz="1800" dirty="0" smtClean="0"/>
                  <a:t> P:</a:t>
                </a:r>
                <a:endParaRPr lang="de-DE" sz="1800" b="0" i="1" dirty="0" smtClean="0">
                  <a:latin typeface="Cambria Math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de-DE" sz="1800" b="0" i="1" smtClean="0">
                        <a:latin typeface="Cambria Math"/>
                      </a:rPr>
                      <m:t>∀</m:t>
                    </m:r>
                    <m:r>
                      <a:rPr lang="de-DE" sz="1800" b="0" i="1" smtClean="0">
                        <a:latin typeface="Cambria Math"/>
                      </a:rPr>
                      <m:t>𝑝</m:t>
                    </m:r>
                    <m:r>
                      <a:rPr lang="de-DE" sz="1800" b="0" i="1" smtClean="0">
                        <a:latin typeface="Cambria Math"/>
                      </a:rPr>
                      <m:t>∈</m:t>
                    </m:r>
                    <m:r>
                      <a:rPr lang="de-DE" sz="1800" b="0" i="1" smtClean="0">
                        <a:latin typeface="Cambria Math"/>
                      </a:rPr>
                      <m:t>𝑃</m:t>
                    </m:r>
                    <m:r>
                      <a:rPr lang="de-DE" sz="1800" b="0" i="1" smtClean="0">
                        <a:latin typeface="Cambria Math"/>
                      </a:rPr>
                      <m:t>:</m:t>
                    </m:r>
                  </m:oMath>
                </a14:m>
                <a:r>
                  <a:rPr lang="de-DE" sz="1800" dirty="0" smtClean="0"/>
                  <a:t> if(computeCorrelation(P-{p}, p) &lt; </a:t>
                </a:r>
                <a:r>
                  <a:rPr lang="de-DE" sz="1800" dirty="0" err="1" smtClean="0"/>
                  <a:t>threshold</a:t>
                </a:r>
                <a:r>
                  <a:rPr lang="de-DE" sz="1800" dirty="0" smtClean="0"/>
                  <a:t> ): </a:t>
                </a:r>
                <a:r>
                  <a:rPr lang="de-DE" sz="1800" dirty="0" err="1" smtClean="0"/>
                  <a:t>misfits.add</a:t>
                </a:r>
                <a:r>
                  <a:rPr lang="de-DE" sz="1800" dirty="0" smtClean="0"/>
                  <a:t>(p)</a:t>
                </a:r>
                <a:endParaRPr lang="de-DE" dirty="0"/>
              </a:p>
              <a:p>
                <a:pPr lvl="1"/>
                <a:endParaRPr lang="de-DE" sz="1800" dirty="0" smtClean="0"/>
              </a:p>
              <a:p>
                <a:pPr marL="201168" lvl="1" indent="0">
                  <a:buNone/>
                </a:pPr>
                <a:r>
                  <a:rPr lang="de-DE" sz="2000" dirty="0" err="1" smtClean="0"/>
                  <a:t>Use</a:t>
                </a:r>
                <a:r>
                  <a:rPr lang="de-DE" sz="2000" dirty="0" smtClean="0"/>
                  <a:t> Case:</a:t>
                </a:r>
              </a:p>
              <a:p>
                <a:pPr lvl="1"/>
                <a:r>
                  <a:rPr lang="de-DE" dirty="0" smtClean="0"/>
                  <a:t>Alert </a:t>
                </a:r>
                <a:r>
                  <a:rPr lang="de-DE" dirty="0" err="1" smtClean="0"/>
                  <a:t>user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he </a:t>
                </a:r>
                <a:r>
                  <a:rPr lang="de-DE" dirty="0" err="1" smtClean="0"/>
                  <a:t>is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about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add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misplaced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property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Scan </a:t>
                </a:r>
                <a:r>
                  <a:rPr lang="de-DE" dirty="0" err="1" smtClean="0"/>
                  <a:t>database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periodically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find </a:t>
                </a:r>
                <a:r>
                  <a:rPr lang="de-DE" dirty="0" err="1" smtClean="0"/>
                  <a:t>items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that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need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reviewing</a:t>
                </a:r>
                <a:endParaRPr lang="de-DE" dirty="0" smtClean="0"/>
              </a:p>
              <a:p>
                <a:pPr marL="384048" lvl="2" indent="0">
                  <a:buNone/>
                </a:pPr>
                <a:endParaRPr lang="de-DE" sz="1800" dirty="0" smtClean="0"/>
              </a:p>
              <a:p>
                <a:endParaRPr lang="de-DE" dirty="0" smtClean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4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BDFEC-B295-4492-A90F-7BF06D288220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9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Adjust</a:t>
            </a:r>
            <a:r>
              <a:rPr lang="de-DE" dirty="0" smtClean="0"/>
              <a:t> Property Ranking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Motivated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Downgrade</a:t>
            </a:r>
            <a:r>
              <a:rPr lang="de-DE" dirty="0" smtClean="0"/>
              <a:t> rank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identifiers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 </a:t>
            </a:r>
            <a:r>
              <a:rPr lang="de-DE" dirty="0" err="1" smtClean="0"/>
              <a:t>filled</a:t>
            </a:r>
            <a:r>
              <a:rPr lang="de-DE" dirty="0" smtClean="0"/>
              <a:t> in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bots</a:t>
            </a:r>
            <a:r>
              <a:rPr lang="de-DE" dirty="0" smtClean="0"/>
              <a:t>)</a:t>
            </a:r>
            <a:endParaRPr lang="de-DE" dirty="0"/>
          </a:p>
          <a:p>
            <a:pPr>
              <a:lnSpc>
                <a:spcPct val="100000"/>
              </a:lnSpc>
            </a:pPr>
            <a:r>
              <a:rPr lang="de-DE" dirty="0" err="1" smtClean="0"/>
              <a:t>Strategy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Maintain</a:t>
            </a:r>
            <a:r>
              <a:rPr lang="de-DE" dirty="0" smtClean="0"/>
              <a:t> extra </a:t>
            </a:r>
            <a:r>
              <a:rPr lang="de-DE" dirty="0" err="1" smtClean="0"/>
              <a:t>column</a:t>
            </a:r>
            <a:r>
              <a:rPr lang="de-DE" dirty="0" smtClean="0"/>
              <a:t> “</a:t>
            </a:r>
            <a:r>
              <a:rPr lang="de-DE" dirty="0" err="1" smtClean="0"/>
              <a:t>adjustment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“ in </a:t>
            </a:r>
            <a:r>
              <a:rPr lang="de-DE" dirty="0" err="1" smtClean="0"/>
              <a:t>table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Update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analysing</a:t>
            </a:r>
            <a:r>
              <a:rPr lang="de-DE" dirty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dumps</a:t>
            </a:r>
            <a:r>
              <a:rPr lang="de-DE" dirty="0" smtClean="0"/>
              <a:t>,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etc.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Join</a:t>
            </a:r>
            <a:r>
              <a:rPr lang="de-DE" dirty="0" smtClean="0"/>
              <a:t> “</a:t>
            </a:r>
            <a:r>
              <a:rPr lang="de-DE" dirty="0" err="1" smtClean="0"/>
              <a:t>propertyValuePairs</a:t>
            </a:r>
            <a:r>
              <a:rPr lang="de-DE" dirty="0" smtClean="0"/>
              <a:t>“ </a:t>
            </a:r>
            <a:r>
              <a:rPr lang="de-DE" dirty="0" err="1" smtClean="0"/>
              <a:t>with</a:t>
            </a:r>
            <a:r>
              <a:rPr lang="de-DE" dirty="0" smtClean="0"/>
              <a:t> “</a:t>
            </a:r>
            <a:r>
              <a:rPr lang="de-DE" dirty="0" err="1" smtClean="0"/>
              <a:t>properties</a:t>
            </a:r>
            <a:r>
              <a:rPr lang="de-DE" dirty="0" smtClean="0"/>
              <a:t>“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ranking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1F6EC-A0AF-4D46-8C1F-53819B713BC3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71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BFA22-2627-41E5-8EA2-9194A864F5E2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554" y="241351"/>
            <a:ext cx="5886981" cy="4531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190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/ </a:t>
            </a:r>
            <a:r>
              <a:rPr lang="de-DE" dirty="0" err="1" smtClean="0"/>
              <a:t>Representatives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/>
              <a:t>:</a:t>
            </a:r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edits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When</a:t>
            </a:r>
            <a:r>
              <a:rPr lang="de-DE" dirty="0" smtClean="0"/>
              <a:t> an item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being</a:t>
            </a:r>
            <a:r>
              <a:rPr lang="de-DE" dirty="0" smtClean="0"/>
              <a:t> </a:t>
            </a:r>
            <a:r>
              <a:rPr lang="de-DE" dirty="0" err="1" smtClean="0"/>
              <a:t>edited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metric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Identify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item‘s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Support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providing</a:t>
            </a:r>
            <a:r>
              <a:rPr lang="de-DE" dirty="0" smtClean="0"/>
              <a:t>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258AF-5322-423D-AB37-CCE2DE008962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6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4098" name="Picture 2" descr="File:Wikimedia Deutschland auf der republica 2012-17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401" y="300358"/>
            <a:ext cx="5921199" cy="587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897E9-A21B-4B4B-BE18-A577A4881BB3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Process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Repository: </a:t>
            </a:r>
            <a:r>
              <a:rPr lang="de-DE" dirty="0" err="1" smtClean="0"/>
              <a:t>Github</a:t>
            </a:r>
            <a:r>
              <a:rPr lang="de-DE" dirty="0" smtClean="0"/>
              <a:t> </a:t>
            </a:r>
          </a:p>
          <a:p>
            <a:pPr lvl="1"/>
            <a:r>
              <a:rPr lang="de-DE" dirty="0" smtClean="0"/>
              <a:t>Feature-</a:t>
            </a:r>
            <a:r>
              <a:rPr lang="de-DE" dirty="0" err="1" smtClean="0"/>
              <a:t>Branches</a:t>
            </a:r>
            <a:endParaRPr lang="de-DE" dirty="0" smtClean="0"/>
          </a:p>
          <a:p>
            <a:pPr lvl="1"/>
            <a:r>
              <a:rPr lang="de-DE" dirty="0" smtClean="0"/>
              <a:t>Pull </a:t>
            </a:r>
            <a:r>
              <a:rPr lang="de-DE" dirty="0" err="1" smtClean="0"/>
              <a:t>requests</a:t>
            </a:r>
            <a:r>
              <a:rPr lang="de-DE" dirty="0" smtClean="0"/>
              <a:t> </a:t>
            </a:r>
          </a:p>
          <a:p>
            <a:pPr lvl="1"/>
            <a:r>
              <a:rPr lang="en-US" dirty="0" smtClean="0"/>
              <a:t>Reviews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Continuous </a:t>
            </a:r>
            <a:r>
              <a:rPr lang="de-DE" dirty="0" smtClean="0"/>
              <a:t>Integration: Travis</a:t>
            </a:r>
          </a:p>
          <a:p>
            <a:endParaRPr lang="de-DE" dirty="0" smtClean="0"/>
          </a:p>
          <a:p>
            <a:r>
              <a:rPr lang="de-DE" dirty="0" smtClean="0"/>
              <a:t>Test </a:t>
            </a:r>
            <a:r>
              <a:rPr lang="de-DE" dirty="0" err="1" smtClean="0"/>
              <a:t>coverage</a:t>
            </a:r>
            <a:r>
              <a:rPr lang="de-DE" dirty="0" smtClean="0"/>
              <a:t>: Coveralls</a:t>
            </a:r>
          </a:p>
          <a:p>
            <a:pPr lvl="1"/>
            <a:r>
              <a:rPr lang="de-DE" dirty="0" smtClean="0"/>
              <a:t>Python: 83%</a:t>
            </a:r>
          </a:p>
          <a:p>
            <a:pPr lvl="1"/>
            <a:r>
              <a:rPr lang="de-DE" dirty="0" smtClean="0"/>
              <a:t>PHP: ?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A2346-7C21-4736-B97B-2F87BBCB2489}" type="datetime1">
              <a:rPr lang="de-DE" smtClean="0"/>
              <a:t>13.03.2014</a:t>
            </a:fld>
            <a:endParaRPr lang="en-US"/>
          </a:p>
        </p:txBody>
      </p:sp>
      <p:pic>
        <p:nvPicPr>
          <p:cNvPr id="1026" name="Picture 2" descr="https://s3.amazonaws.com/photos.angel.co/startups/i/183776-fe64ad77dfe306eb242f72a12aef00b2-medium_jpg.jpg?buster=136355319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285" y="4077019"/>
            <a:ext cx="1142225" cy="114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loobs.com.br/wp-content/uploads/2013/07/travis-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9182" y="2570356"/>
            <a:ext cx="1987825" cy="98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molecularecologist.com/wp-content/uploads/2013/11/github-logo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572" y="1271131"/>
            <a:ext cx="2857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github-camo.global.ssl.fastly.net/386e2dc78f2abe64258fefdc06c5480af546ca06/68747470733a2f2f7472617669732d63692e6f72672f57696b69646174612d6c69622f50726f70657274795375676765737465722d507974686f6e2e706e673f6272616e63683d6d617374657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7225" y="3623792"/>
            <a:ext cx="977778" cy="241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440" y="5264959"/>
            <a:ext cx="993914" cy="288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09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Complete</a:t>
            </a:r>
            <a:r>
              <a:rPr lang="de-DE" dirty="0" smtClean="0"/>
              <a:t> </a:t>
            </a:r>
            <a:r>
              <a:rPr lang="de-DE" dirty="0"/>
              <a:t>Code Review </a:t>
            </a:r>
            <a:r>
              <a:rPr lang="de-DE" dirty="0" err="1"/>
              <a:t>by</a:t>
            </a:r>
            <a:r>
              <a:rPr lang="de-DE" dirty="0"/>
              <a:t> Wikimedia (end </a:t>
            </a:r>
            <a:r>
              <a:rPr lang="de-DE" dirty="0" err="1"/>
              <a:t>of</a:t>
            </a:r>
            <a:r>
              <a:rPr lang="de-DE" dirty="0"/>
              <a:t> March</a:t>
            </a:r>
            <a:r>
              <a:rPr lang="de-DE" dirty="0" smtClean="0"/>
              <a:t>)</a:t>
            </a:r>
          </a:p>
          <a:p>
            <a:endParaRPr lang="de-DE" dirty="0"/>
          </a:p>
          <a:p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integration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 smtClean="0"/>
              <a:t>wikibase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Stages</a:t>
            </a:r>
            <a:endParaRPr lang="de-DE" dirty="0"/>
          </a:p>
          <a:p>
            <a:pPr lvl="1"/>
            <a:r>
              <a:rPr lang="de-DE" dirty="0" err="1"/>
              <a:t>beta</a:t>
            </a:r>
            <a:r>
              <a:rPr lang="de-DE" dirty="0"/>
              <a:t> </a:t>
            </a:r>
            <a:r>
              <a:rPr lang="de-DE" dirty="0" err="1"/>
              <a:t>instance</a:t>
            </a:r>
            <a:endParaRPr lang="de-DE" dirty="0"/>
          </a:p>
          <a:p>
            <a:pPr lvl="1"/>
            <a:r>
              <a:rPr lang="de-DE" dirty="0"/>
              <a:t>test.wikidata.org</a:t>
            </a:r>
          </a:p>
          <a:p>
            <a:pPr lvl="1"/>
            <a:r>
              <a:rPr lang="de-DE" dirty="0"/>
              <a:t>wikidata.org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6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PropertySuggester</a:t>
            </a:r>
            <a:r>
              <a:rPr lang="de-DE" dirty="0" smtClean="0"/>
              <a:t> 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709531"/>
          <a:ext cx="11277600" cy="3814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C28F7-10DD-4CDD-A84A-C20E5F7D3639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4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XML </a:t>
            </a:r>
            <a:r>
              <a:rPr lang="de-DE" dirty="0" err="1" smtClean="0"/>
              <a:t>Dump</a:t>
            </a:r>
            <a:r>
              <a:rPr lang="de-DE" dirty="0" smtClean="0"/>
              <a:t> (30GB)</a:t>
            </a:r>
          </a:p>
          <a:p>
            <a:pPr lvl="1"/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pages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 JSON </a:t>
            </a:r>
            <a:r>
              <a:rPr lang="de-DE" dirty="0" err="1" smtClean="0"/>
              <a:t>data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&lt;</a:t>
            </a:r>
            <a:r>
              <a:rPr lang="de-DE" dirty="0" err="1" smtClean="0"/>
              <a:t>text</a:t>
            </a:r>
            <a:r>
              <a:rPr lang="de-DE" dirty="0" smtClean="0"/>
              <a:t>&gt; tag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CSV</a:t>
            </a:r>
          </a:p>
          <a:p>
            <a:pPr lvl="1"/>
            <a:r>
              <a:rPr lang="de-DE" dirty="0" smtClean="0"/>
              <a:t>XML Stream Parser (</a:t>
            </a:r>
            <a:r>
              <a:rPr lang="de-DE" dirty="0" err="1" smtClean="0"/>
              <a:t>xml.etree.cElementTree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40minutes</a:t>
            </a:r>
          </a:p>
          <a:p>
            <a:pPr lvl="1">
              <a:lnSpc>
                <a:spcPct val="100000"/>
              </a:lnSpc>
            </a:pPr>
            <a:endParaRPr lang="de-DE" dirty="0" smtClean="0"/>
          </a:p>
          <a:p>
            <a:r>
              <a:rPr lang="de-DE" dirty="0" smtClean="0"/>
              <a:t>CSV (1.2GB)</a:t>
            </a:r>
          </a:p>
          <a:p>
            <a:pPr lvl="1"/>
            <a:r>
              <a:rPr lang="de-DE" dirty="0" smtClean="0"/>
              <a:t>Q1,31,wikibase-e</a:t>
            </a:r>
            <a:r>
              <a:rPr lang="de-DE" dirty="0" smtClean="0">
                <a:cs typeface="Consolas" panose="020B0609020204030204" pitchFamily="49" charset="0"/>
              </a:rPr>
              <a:t>ntityid,Q223557</a:t>
            </a:r>
          </a:p>
          <a:p>
            <a:pPr lvl="2"/>
            <a:r>
              <a:rPr lang="de-DE" i="1" dirty="0" err="1" smtClean="0"/>
              <a:t>Entity</a:t>
            </a:r>
            <a:r>
              <a:rPr lang="de-DE" i="1" dirty="0"/>
              <a:t>:</a:t>
            </a:r>
            <a:r>
              <a:rPr lang="de-DE" dirty="0" smtClean="0"/>
              <a:t> Q1 (</a:t>
            </a:r>
            <a:r>
              <a:rPr lang="de-DE" dirty="0" err="1" smtClean="0"/>
              <a:t>Universe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Property:</a:t>
            </a:r>
            <a:r>
              <a:rPr lang="de-DE" dirty="0" smtClean="0"/>
              <a:t> 31 (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 Type:</a:t>
            </a:r>
            <a:r>
              <a:rPr lang="de-DE" dirty="0" smtClean="0"/>
              <a:t> </a:t>
            </a:r>
            <a:r>
              <a:rPr lang="de-DE" dirty="0" err="1" smtClean="0"/>
              <a:t>wikibase-entityid</a:t>
            </a:r>
            <a:endParaRPr lang="de-DE" dirty="0" smtClean="0"/>
          </a:p>
          <a:p>
            <a:pPr lvl="2"/>
            <a:r>
              <a:rPr lang="de-DE" i="1" dirty="0" smtClean="0"/>
              <a:t>Value:</a:t>
            </a:r>
            <a:r>
              <a:rPr lang="de-DE" dirty="0" smtClean="0"/>
              <a:t> Q223557 (</a:t>
            </a: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Object</a:t>
            </a:r>
            <a:r>
              <a:rPr lang="de-DE" dirty="0" smtClean="0"/>
              <a:t>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9795950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DB886-96B7-4883-931E-8D464B625C27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27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de-DE" dirty="0"/>
                  <a:t>Analyse CSV (</a:t>
                </a:r>
                <a:r>
                  <a:rPr lang="de-DE" dirty="0" smtClean="0"/>
                  <a:t>1.2GB</a:t>
                </a:r>
                <a:r>
                  <a:rPr lang="de-DE" dirty="0"/>
                  <a:t>)</a:t>
                </a:r>
              </a:p>
              <a:p>
                <a:pPr lvl="1"/>
                <a:r>
                  <a:rPr lang="de-DE" dirty="0"/>
                  <a:t>Count </a:t>
                </a:r>
                <a:r>
                  <a:rPr lang="de-DE" dirty="0" err="1"/>
                  <a:t>occurances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property</a:t>
                </a:r>
                <a:r>
                  <a:rPr lang="de-DE" dirty="0"/>
                  <a:t> </a:t>
                </a:r>
                <a:r>
                  <a:rPr lang="de-DE" dirty="0" err="1"/>
                  <a:t>combinations</a:t>
                </a:r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𝑝𝑟𝑜𝑏𝑎𝑏𝑖𝑙𝑖𝑡𝑦</m:t>
                    </m:r>
                    <m:d>
                      <m:dPr>
                        <m:ctrlPr>
                          <a:rPr lang="de-DE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i="1">
                        <a:latin typeface="Cambria Math"/>
                      </a:rPr>
                      <m:t>=</m:t>
                    </m:r>
                    <m:r>
                      <a:rPr lang="de-DE" i="1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i="1">
                        <a:latin typeface="Cambria Math"/>
                      </a:rPr>
                      <m:t>/</m:t>
                    </m:r>
                    <m:r>
                      <a:rPr lang="de-DE" i="1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lvl="1"/>
                <a:r>
                  <a:rPr lang="de-DE" dirty="0" smtClean="0"/>
                  <a:t>60 </a:t>
                </a:r>
                <a:r>
                  <a:rPr lang="de-DE" dirty="0" err="1"/>
                  <a:t>seconds</a:t>
                </a:r>
                <a:endParaRPr lang="de-DE" dirty="0"/>
              </a:p>
              <a:p>
                <a:endParaRPr lang="de-DE" dirty="0" smtClean="0"/>
              </a:p>
              <a:p>
                <a:r>
                  <a:rPr lang="de-DE" dirty="0" err="1" smtClean="0"/>
                  <a:t>Changes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Ignore</a:t>
                </a:r>
                <a:r>
                  <a:rPr lang="de-DE" dirty="0" smtClean="0"/>
                  <a:t> multiple </a:t>
                </a:r>
                <a:r>
                  <a:rPr lang="de-DE" dirty="0" err="1" smtClean="0"/>
                  <a:t>occurances</a:t>
                </a:r>
                <a:endParaRPr lang="de-DE" dirty="0" smtClean="0"/>
              </a:p>
              <a:p>
                <a:pPr lvl="1"/>
                <a:r>
                  <a:rPr lang="en-US" dirty="0" smtClean="0"/>
                  <a:t>Output </a:t>
                </a:r>
                <a:r>
                  <a:rPr lang="en-US" dirty="0" err="1" smtClean="0"/>
                  <a:t>sql</a:t>
                </a:r>
                <a:r>
                  <a:rPr lang="en-US" dirty="0" smtClean="0"/>
                  <a:t> table as CSV instead of direct inserts</a:t>
                </a:r>
              </a:p>
              <a:p>
                <a:pPr lvl="1"/>
                <a:r>
                  <a:rPr lang="de-DE" dirty="0" err="1" smtClean="0"/>
                  <a:t>Completely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stream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based</a:t>
                </a:r>
                <a:endParaRPr lang="de-DE" dirty="0" smtClean="0"/>
              </a:p>
              <a:p>
                <a:pPr lvl="1"/>
                <a:endParaRPr lang="de-DE" dirty="0"/>
              </a:p>
              <a:p>
                <a:r>
                  <a:rPr lang="de-DE" dirty="0" err="1" smtClean="0"/>
                  <a:t>Execution</a:t>
                </a:r>
                <a:endParaRPr lang="de-DE" dirty="0" smtClean="0"/>
              </a:p>
              <a:p>
                <a:pPr lvl="1"/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python dumpconverter.py wikidatawiki-20140226-pages-articles.xml.bz2 dump.csv </a:t>
                </a:r>
                <a:endParaRPr lang="en-US" dirty="0" smtClean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lvl="1"/>
                <a:r>
                  <a:rPr lang="en-US" dirty="0" smtClean="0">
                    <a:latin typeface="Consolas" panose="020B0609020204030204" pitchFamily="49" charset="0"/>
                    <a:cs typeface="Consolas" panose="020B0609020204030204" pitchFamily="49" charset="0"/>
                  </a:rPr>
                  <a:t>python 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analyzer.py dump.csv wbs_propertypairs.csv</a:t>
                </a:r>
                <a:endParaRPr lang="de-DE" dirty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endParaRPr lang="de-DE" dirty="0"/>
              </a:p>
              <a:p>
                <a:pPr lvl="1"/>
                <a:endParaRPr lang="de-DE" dirty="0" smtClean="0"/>
              </a:p>
              <a:p>
                <a:pPr lvl="1"/>
                <a:endParaRPr lang="de-DE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253989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A40BE-FD47-4FBD-8D84-F4801AD0FDB6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26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MySQL Table</a:t>
            </a:r>
            <a:endParaRPr lang="en-US" dirty="0" smtClean="0"/>
          </a:p>
          <a:p>
            <a:pPr lvl="1"/>
            <a:r>
              <a:rPr lang="en-US" dirty="0" err="1" smtClean="0"/>
              <a:t>propertyPairs</a:t>
            </a:r>
            <a:r>
              <a:rPr lang="en-US" dirty="0" smtClean="0"/>
              <a:t>(pid1 </a:t>
            </a:r>
            <a:r>
              <a:rPr lang="en-US" dirty="0"/>
              <a:t>INT, pid2 INT, </a:t>
            </a:r>
            <a:r>
              <a:rPr lang="en-US" dirty="0" smtClean="0"/>
              <a:t>probability FLOAT)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endParaRPr lang="de-DE" dirty="0" smtClean="0"/>
          </a:p>
          <a:p>
            <a:pPr lvl="1"/>
            <a:r>
              <a:rPr lang="de-DE" dirty="0" err="1" smtClean="0"/>
              <a:t>Example</a:t>
            </a:r>
            <a:r>
              <a:rPr lang="de-DE" dirty="0" smtClean="0"/>
              <a:t>: </a:t>
            </a:r>
            <a:r>
              <a:rPr lang="de-DE" dirty="0" err="1" smtClean="0"/>
              <a:t>Entity</a:t>
            </a:r>
            <a:r>
              <a:rPr lang="de-DE" dirty="0" smtClean="0"/>
              <a:t> mit </a:t>
            </a:r>
            <a:r>
              <a:rPr lang="de-DE" dirty="0" err="1" smtClean="0"/>
              <a:t>InstanceOf</a:t>
            </a:r>
            <a:r>
              <a:rPr lang="de-DE" dirty="0" smtClean="0"/>
              <a:t> (P31) und Geburtsdatum (P569)</a:t>
            </a:r>
            <a:endParaRPr lang="en-US" dirty="0" smtClean="0"/>
          </a:p>
          <a:p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pid2, </a:t>
            </a:r>
            <a:r>
              <a:rPr lang="en-US" dirty="0" smtClean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(probability)/2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prob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propertyPairs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pid1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(31,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569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(31, 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569, 107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HAVING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(probability)/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$threshold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prob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$limit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9499091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767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1662</Words>
  <Application>Microsoft Office PowerPoint</Application>
  <PresentationFormat>Custom</PresentationFormat>
  <Paragraphs>465</Paragraphs>
  <Slides>31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powerpoint_hpi_cgs_wide</vt:lpstr>
      <vt:lpstr>PropertySuggester</vt:lpstr>
      <vt:lpstr>Agenda</vt:lpstr>
      <vt:lpstr>Demo</vt:lpstr>
      <vt:lpstr>Development Process</vt:lpstr>
      <vt:lpstr>Deployment</vt:lpstr>
      <vt:lpstr>PropertySuggester Workflow</vt:lpstr>
      <vt:lpstr>Workflow</vt:lpstr>
      <vt:lpstr>Workflow</vt:lpstr>
      <vt:lpstr>Workflow</vt:lpstr>
      <vt:lpstr>Workflow</vt:lpstr>
      <vt:lpstr>Import from CSV File</vt:lpstr>
      <vt:lpstr>Rank Properties for a Given Property Set</vt:lpstr>
      <vt:lpstr>Combine Search Results</vt:lpstr>
      <vt:lpstr>Php Unit-Tests</vt:lpstr>
      <vt:lpstr>Evaluation</vt:lpstr>
      <vt:lpstr>Evaluation</vt:lpstr>
      <vt:lpstr>Results</vt:lpstr>
      <vt:lpstr>First letter evaluation</vt:lpstr>
      <vt:lpstr>data</vt:lpstr>
      <vt:lpstr>Implementation</vt:lpstr>
      <vt:lpstr>Evaluation</vt:lpstr>
      <vt:lpstr>Future plans</vt:lpstr>
      <vt:lpstr>PowerPoint Presentation</vt:lpstr>
      <vt:lpstr>Edit lists</vt:lpstr>
      <vt:lpstr>Classifiers</vt:lpstr>
      <vt:lpstr>TF IDF</vt:lpstr>
      <vt:lpstr>Algorithm for finding Classifiers</vt:lpstr>
      <vt:lpstr>Finding “Misfits“</vt:lpstr>
      <vt:lpstr>Adjust Property Ranking</vt:lpstr>
      <vt:lpstr>Finding Examples / Representatives</vt:lpstr>
      <vt:lpstr>PowerPoint Presentation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felix.niemeyer</cp:lastModifiedBy>
  <cp:revision>219</cp:revision>
  <dcterms:created xsi:type="dcterms:W3CDTF">2014-01-22T15:15:36Z</dcterms:created>
  <dcterms:modified xsi:type="dcterms:W3CDTF">2014-03-13T10:21:56Z</dcterms:modified>
</cp:coreProperties>
</file>

<file path=docProps/thumbnail.jpeg>
</file>